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1"/>
  </p:notesMasterIdLst>
  <p:sldIdLst>
    <p:sldId id="269" r:id="rId2"/>
    <p:sldId id="352" r:id="rId3"/>
    <p:sldId id="317" r:id="rId4"/>
    <p:sldId id="399" r:id="rId5"/>
    <p:sldId id="394" r:id="rId6"/>
    <p:sldId id="603" r:id="rId7"/>
    <p:sldId id="361" r:id="rId8"/>
    <p:sldId id="638" r:id="rId9"/>
    <p:sldId id="639" r:id="rId10"/>
    <p:sldId id="360" r:id="rId11"/>
    <p:sldId id="413" r:id="rId12"/>
    <p:sldId id="402" r:id="rId13"/>
    <p:sldId id="409" r:id="rId14"/>
    <p:sldId id="403" r:id="rId15"/>
    <p:sldId id="417" r:id="rId16"/>
    <p:sldId id="404" r:id="rId17"/>
    <p:sldId id="411" r:id="rId18"/>
    <p:sldId id="407" r:id="rId19"/>
    <p:sldId id="567" r:id="rId20"/>
    <p:sldId id="640" r:id="rId21"/>
    <p:sldId id="533" r:id="rId22"/>
    <p:sldId id="531" r:id="rId23"/>
    <p:sldId id="319" r:id="rId24"/>
    <p:sldId id="604" r:id="rId25"/>
    <p:sldId id="636" r:id="rId26"/>
    <p:sldId id="637" r:id="rId27"/>
    <p:sldId id="592" r:id="rId28"/>
    <p:sldId id="589" r:id="rId29"/>
    <p:sldId id="590" r:id="rId30"/>
    <p:sldId id="591" r:id="rId31"/>
    <p:sldId id="593" r:id="rId32"/>
    <p:sldId id="605" r:id="rId33"/>
    <p:sldId id="606" r:id="rId34"/>
    <p:sldId id="607" r:id="rId35"/>
    <p:sldId id="599" r:id="rId36"/>
    <p:sldId id="634" r:id="rId37"/>
    <p:sldId id="635" r:id="rId38"/>
    <p:sldId id="353" r:id="rId39"/>
    <p:sldId id="286" r:id="rId40"/>
    <p:sldId id="312" r:id="rId41"/>
    <p:sldId id="412" r:id="rId42"/>
    <p:sldId id="414" r:id="rId43"/>
    <p:sldId id="415" r:id="rId44"/>
    <p:sldId id="416" r:id="rId45"/>
    <p:sldId id="584" r:id="rId46"/>
    <p:sldId id="585" r:id="rId47"/>
    <p:sldId id="586" r:id="rId48"/>
    <p:sldId id="587" r:id="rId49"/>
    <p:sldId id="59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3784" autoAdjust="0"/>
  </p:normalViewPr>
  <p:slideViewPr>
    <p:cSldViewPr snapToGrid="0">
      <p:cViewPr varScale="1">
        <p:scale>
          <a:sx n="67" d="100"/>
          <a:sy n="67" d="100"/>
        </p:scale>
        <p:origin x="528"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420963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233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explain RO data analysis and optimization policy. This shows potable water reuse process. Water from sewage plant is treated by this process and supplied to potable reuse.</a:t>
            </a:r>
          </a:p>
          <a:p>
            <a:r>
              <a:rPr kumimoji="1" lang="en-US" altLang="ja-JP" dirty="0"/>
              <a:t>It mainly consists of UF, RO, UV, and AOP process units. The objective of RO optimization shows operating costs are ~. There are important costs in many places, for example, chemical cost, RO membrane cleaning cost, and electricity cost. Moreover there are considering conditions in many places, for example, recover rate, water quality, and RO membrane life. So, optimization strategy is to select critical costs and conditions according to priority.</a:t>
            </a:r>
            <a:endParaRPr kumimoji="1" lang="ja-JP" altLang="en-US" dirty="0"/>
          </a:p>
          <a:p>
            <a:r>
              <a:rPr kumimoji="1" lang="en-US" altLang="ja-JP" dirty="0"/>
              <a:t>Based on the stages, RO analytical policy is to expand the control and considered value step by step. First stage is to control and consider yellow values. Green values are added in second stage and red values are added in third stage as well.</a:t>
            </a:r>
            <a:r>
              <a:rPr kumimoji="1" lang="ja-JP" altLang="en-US" dirty="0"/>
              <a:t> </a:t>
            </a:r>
            <a:r>
              <a:rPr kumimoji="1" lang="en-US" altLang="ja-JP" dirty="0"/>
              <a:t>But, gray regions are considered as given area in RO optimization, so they are fixed to actual value when calculation.</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040116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is formulated into a plant scheduling optimization.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have taken the following chart.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48830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a:t>
            </a:r>
            <a:r>
              <a:rPr lang="en-US" altLang="ja-JP" dirty="0" err="1"/>
              <a:t>Virgenes</a:t>
            </a:r>
            <a:r>
              <a:rPr lang="en-US" altLang="ja-JP" dirty="0"/>
              <a:t> model. I divided into the RO whole part and RO each stage part. </a:t>
            </a:r>
            <a:r>
              <a:rPr kumimoji="1" lang="en-US" altLang="ja-JP" dirty="0"/>
              <a:t>The storage object is exogenous variable and the square object is predictive variable that is water quality. The hexagon object is mathematical model and have both input and output variable. The arrow toward the object is input variable and the arrow from the object is output variable. Especially, the four objects enclosed in the square are the prediction model constructed by </a:t>
            </a:r>
            <a:r>
              <a:rPr kumimoji="1" lang="en-US" altLang="ja-JP" dirty="0" err="1"/>
              <a:t>Imoto-san</a:t>
            </a:r>
            <a:r>
              <a:rPr kumimoji="1" lang="en-US" altLang="ja-JP" dirty="0"/>
              <a:t>.</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2892320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8 30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1100.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200.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August 30th,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pic>
        <p:nvPicPr>
          <p:cNvPr id="5" name="図 4" descr="グラフ&#10;&#10;自動的に生成された説明">
            <a:extLst>
              <a:ext uri="{FF2B5EF4-FFF2-40B4-BE49-F238E27FC236}">
                <a16:creationId xmlns:a16="http://schemas.microsoft.com/office/drawing/2014/main" id="{113FAFA8-8B6F-384D-62AE-893EE89AE6E7}"/>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82056" y="1482525"/>
            <a:ext cx="11882326" cy="3349376"/>
          </a:xfrm>
          <a:prstGeom prst="rect">
            <a:avLst/>
          </a:prstGeom>
        </p:spPr>
      </p:pic>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5.24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993030" y="1835738"/>
            <a:ext cx="2606237"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8840185" y="4049616"/>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p:nvPr/>
        </p:nvCxnSpPr>
        <p:spPr>
          <a:xfrm flipH="1" flipV="1">
            <a:off x="9380658" y="3674269"/>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① </a:t>
            </a:r>
            <a:r>
              <a:rPr lang="en-US" altLang="ja-JP" sz="2000" b="1" dirty="0"/>
              <a:t>Stage1 Permeate EC </a:t>
            </a:r>
            <a:r>
              <a:rPr lang="ja-JP" altLang="en-US" sz="2000" b="1" dirty="0"/>
              <a:t>～</a:t>
            </a:r>
            <a:endParaRPr lang="ja-JP" altLang="en-US" b="1" dirty="0"/>
          </a:p>
        </p:txBody>
      </p:sp>
    </p:spTree>
    <p:extLst>
      <p:ext uri="{BB962C8B-B14F-4D97-AF65-F5344CB8AC3E}">
        <p14:creationId xmlns:p14="http://schemas.microsoft.com/office/powerpoint/2010/main" val="3281995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581045FE-02C4-C365-1632-D49E950A5332}"/>
              </a:ext>
            </a:extLst>
          </p:cNvPr>
          <p:cNvPicPr>
            <a:picLocks noChangeAspect="1"/>
          </p:cNvPicPr>
          <p:nvPr/>
        </p:nvPicPr>
        <p:blipFill rotWithShape="1">
          <a:blip r:embed="rId2">
            <a:extLst>
              <a:ext uri="{28A0092B-C50C-407E-A947-70E740481C1C}">
                <a14:useLocalDpi xmlns:a14="http://schemas.microsoft.com/office/drawing/2010/main" val="0"/>
              </a:ext>
            </a:extLst>
          </a:blip>
          <a:srcRect l="8240" t="10077" r="9336"/>
          <a:stretch/>
        </p:blipFill>
        <p:spPr>
          <a:xfrm>
            <a:off x="106469" y="1611587"/>
            <a:ext cx="11865791" cy="32363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0.023*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18.46*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652788" y="1779031"/>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4937148" y="2117585"/>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020628" y="4063793"/>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097615" y="3749748"/>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④ </a:t>
            </a:r>
            <a:r>
              <a:rPr lang="en-US" altLang="ja-JP" sz="2000" b="1" dirty="0"/>
              <a:t>Combined Permeate TOC </a:t>
            </a:r>
            <a:r>
              <a:rPr lang="ja-JP" altLang="en-US" sz="2000" b="1" dirty="0"/>
              <a:t>～</a:t>
            </a:r>
            <a:endParaRPr lang="ja-JP" altLang="en-US" b="1" dirty="0"/>
          </a:p>
        </p:txBody>
      </p:sp>
    </p:spTree>
    <p:extLst>
      <p:ext uri="{BB962C8B-B14F-4D97-AF65-F5344CB8AC3E}">
        <p14:creationId xmlns:p14="http://schemas.microsoft.com/office/powerpoint/2010/main" val="2741834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534FE37-89D9-4F7E-083E-1F80014926BB}"/>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pic>
        <p:nvPicPr>
          <p:cNvPr id="9" name="図 8" descr="グラフ&#10;&#10;自動的に生成された説明">
            <a:extLst>
              <a:ext uri="{FF2B5EF4-FFF2-40B4-BE49-F238E27FC236}">
                <a16:creationId xmlns:a16="http://schemas.microsoft.com/office/drawing/2014/main" id="{1B13B1DE-F432-37BE-61A5-FA71395776E4}"/>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097" y="4176742"/>
            <a:ext cx="9274336" cy="2614238"/>
          </a:xfrm>
          <a:prstGeom prst="rect">
            <a:avLst/>
          </a:prstGeom>
        </p:spPr>
      </p:pic>
      <p:pic>
        <p:nvPicPr>
          <p:cNvPr id="11" name="図 10" descr="グラフ&#10;&#10;自動的に生成された説明">
            <a:extLst>
              <a:ext uri="{FF2B5EF4-FFF2-40B4-BE49-F238E27FC236}">
                <a16:creationId xmlns:a16="http://schemas.microsoft.com/office/drawing/2014/main" id="{9B626798-E860-0A26-2414-F5DFE993AF66}"/>
              </a:ext>
            </a:extLst>
          </p:cNvPr>
          <p:cNvPicPr>
            <a:picLocks noChangeAspect="1"/>
          </p:cNvPicPr>
          <p:nvPr/>
        </p:nvPicPr>
        <p:blipFill rotWithShape="1">
          <a:blip r:embed="rId3">
            <a:extLst>
              <a:ext uri="{28A0092B-C50C-407E-A947-70E740481C1C}">
                <a14:useLocalDpi xmlns:a14="http://schemas.microsoft.com/office/drawing/2010/main" val="0"/>
              </a:ext>
            </a:extLst>
          </a:blip>
          <a:srcRect l="8988" t="7037" r="9529"/>
          <a:stretch/>
        </p:blipFill>
        <p:spPr>
          <a:xfrm>
            <a:off x="2131614" y="1397165"/>
            <a:ext cx="7528433" cy="2147247"/>
          </a:xfrm>
          <a:prstGeom prst="rect">
            <a:avLst/>
          </a:prstGeom>
        </p:spPr>
      </p:pic>
      <p:sp>
        <p:nvSpPr>
          <p:cNvPr id="8" name="テキスト ボックス 7">
            <a:extLst>
              <a:ext uri="{FF2B5EF4-FFF2-40B4-BE49-F238E27FC236}">
                <a16:creationId xmlns:a16="http://schemas.microsoft.com/office/drawing/2014/main" id="{72D649DC-A156-54A9-114D-7AEC85C2BDBB}"/>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0" name="タイトル 4">
            <a:extLst>
              <a:ext uri="{FF2B5EF4-FFF2-40B4-BE49-F238E27FC236}">
                <a16:creationId xmlns:a16="http://schemas.microsoft.com/office/drawing/2014/main" id="{5CF6B0DD-9BAE-A38D-B0F5-087F53DFA62B}"/>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A-2</a:t>
            </a:r>
            <a:r>
              <a:rPr lang="ja-JP" altLang="en-US" dirty="0"/>
              <a:t>：</a:t>
            </a:r>
            <a:r>
              <a:rPr lang="en-US" altLang="ja-JP" dirty="0"/>
              <a:t>Difference in prediction results with and without preprocessing</a:t>
            </a:r>
            <a:endParaRPr lang="ja-JP" altLang="en-US" dirty="0"/>
          </a:p>
        </p:txBody>
      </p:sp>
      <p:sp>
        <p:nvSpPr>
          <p:cNvPr id="2" name="矢印: 下 1">
            <a:extLst>
              <a:ext uri="{FF2B5EF4-FFF2-40B4-BE49-F238E27FC236}">
                <a16:creationId xmlns:a16="http://schemas.microsoft.com/office/drawing/2014/main" id="{1D97AA02-E256-1446-F77C-88866F8EB474}"/>
              </a:ext>
            </a:extLst>
          </p:cNvPr>
          <p:cNvSpPr/>
          <p:nvPr/>
        </p:nvSpPr>
        <p:spPr>
          <a:xfrm>
            <a:off x="3934448" y="3711301"/>
            <a:ext cx="3922764" cy="465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preprocessing</a:t>
            </a: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7C850772-C994-4C70-BF13-DC9F29A10451}"/>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① </a:t>
            </a:r>
            <a:r>
              <a:rPr lang="en-US" altLang="ja-JP" sz="2000" b="1" dirty="0"/>
              <a:t>Stage1 Permeate EC </a:t>
            </a:r>
            <a:r>
              <a:rPr lang="ja-JP" altLang="en-US" sz="2000" b="1" dirty="0"/>
              <a:t>～</a:t>
            </a:r>
            <a:endParaRPr lang="ja-JP" altLang="en-US" b="1" dirty="0"/>
          </a:p>
        </p:txBody>
      </p:sp>
    </p:spTree>
    <p:extLst>
      <p:ext uri="{BB962C8B-B14F-4D97-AF65-F5344CB8AC3E}">
        <p14:creationId xmlns:p14="http://schemas.microsoft.com/office/powerpoint/2010/main" val="153356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E75C434-44C4-F946-8177-F77CE640E8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E5C9D14-A530-87C5-D9AE-893360AC11B7}"/>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pic>
        <p:nvPicPr>
          <p:cNvPr id="4" name="図 3" descr="グラフ&#10;&#10;自動的に生成された説明">
            <a:extLst>
              <a:ext uri="{FF2B5EF4-FFF2-40B4-BE49-F238E27FC236}">
                <a16:creationId xmlns:a16="http://schemas.microsoft.com/office/drawing/2014/main" id="{C0D0E257-C163-5ACC-F2F2-C5265EE11F38}"/>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8961" y="1310997"/>
            <a:ext cx="9468843" cy="2669065"/>
          </a:xfrm>
          <a:prstGeom prst="rect">
            <a:avLst/>
          </a:prstGeom>
        </p:spPr>
      </p:pic>
      <p:pic>
        <p:nvPicPr>
          <p:cNvPr id="10" name="図 9" descr="グラフ, 散布図&#10;&#10;自動的に生成された説明">
            <a:extLst>
              <a:ext uri="{FF2B5EF4-FFF2-40B4-BE49-F238E27FC236}">
                <a16:creationId xmlns:a16="http://schemas.microsoft.com/office/drawing/2014/main" id="{01B31BA5-0D12-CB6F-513D-4E712BBBE41E}"/>
              </a:ext>
            </a:extLst>
          </p:cNvPr>
          <p:cNvPicPr>
            <a:picLocks noChangeAspect="1"/>
          </p:cNvPicPr>
          <p:nvPr/>
        </p:nvPicPr>
        <p:blipFill rotWithShape="1">
          <a:blip r:embed="rId3">
            <a:extLst>
              <a:ext uri="{28A0092B-C50C-407E-A947-70E740481C1C}">
                <a14:useLocalDpi xmlns:a14="http://schemas.microsoft.com/office/drawing/2010/main" val="0"/>
              </a:ext>
            </a:extLst>
          </a:blip>
          <a:srcRect l="8014" t="10370" r="7689"/>
          <a:stretch/>
        </p:blipFill>
        <p:spPr>
          <a:xfrm>
            <a:off x="1104517" y="4211895"/>
            <a:ext cx="9813955" cy="2608740"/>
          </a:xfrm>
          <a:prstGeom prst="rect">
            <a:avLst/>
          </a:prstGeom>
        </p:spPr>
      </p:pic>
      <p:sp>
        <p:nvSpPr>
          <p:cNvPr id="18" name="テキスト ボックス 17">
            <a:extLst>
              <a:ext uri="{FF2B5EF4-FFF2-40B4-BE49-F238E27FC236}">
                <a16:creationId xmlns:a16="http://schemas.microsoft.com/office/drawing/2014/main" id="{27C8048F-BE81-AD89-11B6-96B28EF6F7EC}"/>
              </a:ext>
            </a:extLst>
          </p:cNvPr>
          <p:cNvSpPr txBox="1"/>
          <p:nvPr/>
        </p:nvSpPr>
        <p:spPr>
          <a:xfrm>
            <a:off x="1816322" y="4354096"/>
            <a:ext cx="1756240" cy="369332"/>
          </a:xfrm>
          <a:prstGeom prst="rect">
            <a:avLst/>
          </a:prstGeom>
          <a:solidFill>
            <a:schemeClr val="bg1"/>
          </a:solidFill>
        </p:spPr>
        <p:txBody>
          <a:bodyPr wrap="square" rtlCol="0">
            <a:spAutoFit/>
          </a:bodyPr>
          <a:lstStyle/>
          <a:p>
            <a:r>
              <a:rPr kumimoji="1" lang="en-US" altLang="ja-JP" dirty="0"/>
              <a:t>Feed Pressure</a:t>
            </a:r>
            <a:endParaRPr kumimoji="1" lang="ja-JP" altLang="en-US" dirty="0"/>
          </a:p>
        </p:txBody>
      </p:sp>
      <p:sp>
        <p:nvSpPr>
          <p:cNvPr id="19" name="正方形/長方形 18">
            <a:extLst>
              <a:ext uri="{FF2B5EF4-FFF2-40B4-BE49-F238E27FC236}">
                <a16:creationId xmlns:a16="http://schemas.microsoft.com/office/drawing/2014/main" id="{68D8F439-AFF9-2645-8E29-07394D271747}"/>
              </a:ext>
            </a:extLst>
          </p:cNvPr>
          <p:cNvSpPr/>
          <p:nvPr/>
        </p:nvSpPr>
        <p:spPr>
          <a:xfrm>
            <a:off x="3609461" y="1462791"/>
            <a:ext cx="347330" cy="2199535"/>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正方形/長方形 21">
            <a:extLst>
              <a:ext uri="{FF2B5EF4-FFF2-40B4-BE49-F238E27FC236}">
                <a16:creationId xmlns:a16="http://schemas.microsoft.com/office/drawing/2014/main" id="{B013B42F-4E63-35BE-4CD7-8E046A706F8C}"/>
              </a:ext>
            </a:extLst>
          </p:cNvPr>
          <p:cNvSpPr/>
          <p:nvPr/>
        </p:nvSpPr>
        <p:spPr>
          <a:xfrm>
            <a:off x="5244831" y="1448695"/>
            <a:ext cx="226828" cy="221461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BC9B96B6-A2AC-F147-ADCE-B53918917043}"/>
              </a:ext>
            </a:extLst>
          </p:cNvPr>
          <p:cNvSpPr/>
          <p:nvPr/>
        </p:nvSpPr>
        <p:spPr>
          <a:xfrm>
            <a:off x="5516487" y="1462141"/>
            <a:ext cx="226828" cy="221388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D69B7007-2517-AD73-1201-F776C90E178A}"/>
              </a:ext>
            </a:extLst>
          </p:cNvPr>
          <p:cNvSpPr/>
          <p:nvPr/>
        </p:nvSpPr>
        <p:spPr>
          <a:xfrm>
            <a:off x="8438992" y="1462141"/>
            <a:ext cx="226828" cy="2213886"/>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0D0CBC22-B4D8-756D-6166-A046E6349FBE}"/>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30" name="タイトル 4">
            <a:extLst>
              <a:ext uri="{FF2B5EF4-FFF2-40B4-BE49-F238E27FC236}">
                <a16:creationId xmlns:a16="http://schemas.microsoft.com/office/drawing/2014/main" id="{102B37F4-5564-CB58-1032-10B4B646FA20}"/>
              </a:ext>
            </a:extLst>
          </p:cNvPr>
          <p:cNvSpPr txBox="1">
            <a:spLocks/>
          </p:cNvSpPr>
          <p:nvPr/>
        </p:nvSpPr>
        <p:spPr>
          <a:xfrm>
            <a:off x="517055" y="250825"/>
            <a:ext cx="11400125" cy="5180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A-2</a:t>
            </a:r>
            <a:r>
              <a:rPr lang="ja-JP" altLang="en-US" dirty="0"/>
              <a:t>：</a:t>
            </a:r>
            <a:r>
              <a:rPr lang="en-US" altLang="ja-JP" dirty="0"/>
              <a:t>Difference in prediction results with and without preprocessing</a:t>
            </a:r>
            <a:endParaRPr lang="ja-JP" altLang="en-US" dirty="0"/>
          </a:p>
        </p:txBody>
      </p:sp>
      <p:sp>
        <p:nvSpPr>
          <p:cNvPr id="2" name="テキスト ボックス 1">
            <a:extLst>
              <a:ext uri="{FF2B5EF4-FFF2-40B4-BE49-F238E27FC236}">
                <a16:creationId xmlns:a16="http://schemas.microsoft.com/office/drawing/2014/main" id="{25BB9753-E81A-FEDF-5471-78709A2E4811}"/>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Data turbulence disturb the prediction  </a:t>
            </a:r>
            <a:r>
              <a:rPr lang="ja-JP" altLang="en-US" sz="2000" b="1" dirty="0"/>
              <a:t>～</a:t>
            </a:r>
            <a:endParaRPr lang="ja-JP" altLang="en-US" b="1" dirty="0"/>
          </a:p>
        </p:txBody>
      </p:sp>
      <p:grpSp>
        <p:nvGrpSpPr>
          <p:cNvPr id="8" name="グループ化 7">
            <a:extLst>
              <a:ext uri="{FF2B5EF4-FFF2-40B4-BE49-F238E27FC236}">
                <a16:creationId xmlns:a16="http://schemas.microsoft.com/office/drawing/2014/main" id="{36AAC9E4-4774-7EB6-8BAE-BED1E7D59FC8}"/>
              </a:ext>
            </a:extLst>
          </p:cNvPr>
          <p:cNvGrpSpPr/>
          <p:nvPr/>
        </p:nvGrpSpPr>
        <p:grpSpPr>
          <a:xfrm>
            <a:off x="3535663" y="1111836"/>
            <a:ext cx="436611" cy="436969"/>
            <a:chOff x="4550496" y="1149972"/>
            <a:chExt cx="436611" cy="436969"/>
          </a:xfrm>
        </p:grpSpPr>
        <p:sp>
          <p:nvSpPr>
            <p:cNvPr id="6" name="二等辺三角形 5">
              <a:extLst>
                <a:ext uri="{FF2B5EF4-FFF2-40B4-BE49-F238E27FC236}">
                  <a16:creationId xmlns:a16="http://schemas.microsoft.com/office/drawing/2014/main" id="{92104732-EA4E-F041-1F62-C390B4FC18B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B1767555-351E-EFE3-DE5E-C5228D90BE1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9" name="グループ化 8">
            <a:extLst>
              <a:ext uri="{FF2B5EF4-FFF2-40B4-BE49-F238E27FC236}">
                <a16:creationId xmlns:a16="http://schemas.microsoft.com/office/drawing/2014/main" id="{837BA8C1-2837-A250-9861-DC23D95D3040}"/>
              </a:ext>
            </a:extLst>
          </p:cNvPr>
          <p:cNvGrpSpPr/>
          <p:nvPr/>
        </p:nvGrpSpPr>
        <p:grpSpPr>
          <a:xfrm>
            <a:off x="5122452" y="1115024"/>
            <a:ext cx="436611" cy="436969"/>
            <a:chOff x="4550496" y="1149972"/>
            <a:chExt cx="436611" cy="436969"/>
          </a:xfrm>
        </p:grpSpPr>
        <p:sp>
          <p:nvSpPr>
            <p:cNvPr id="11" name="二等辺三角形 10">
              <a:extLst>
                <a:ext uri="{FF2B5EF4-FFF2-40B4-BE49-F238E27FC236}">
                  <a16:creationId xmlns:a16="http://schemas.microsoft.com/office/drawing/2014/main" id="{D74EFA46-707D-2C22-3C66-B1E86921697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2" name="テキスト ボックス 11">
              <a:extLst>
                <a:ext uri="{FF2B5EF4-FFF2-40B4-BE49-F238E27FC236}">
                  <a16:creationId xmlns:a16="http://schemas.microsoft.com/office/drawing/2014/main" id="{F8A22583-5C1F-6560-3532-C288BF9111E2}"/>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13" name="グループ化 12">
            <a:extLst>
              <a:ext uri="{FF2B5EF4-FFF2-40B4-BE49-F238E27FC236}">
                <a16:creationId xmlns:a16="http://schemas.microsoft.com/office/drawing/2014/main" id="{DF747834-61F5-4FBC-ADEA-923D9ED1A8C3}"/>
              </a:ext>
            </a:extLst>
          </p:cNvPr>
          <p:cNvGrpSpPr/>
          <p:nvPr/>
        </p:nvGrpSpPr>
        <p:grpSpPr>
          <a:xfrm>
            <a:off x="5424727" y="1115024"/>
            <a:ext cx="436611" cy="436969"/>
            <a:chOff x="4550496" y="1149972"/>
            <a:chExt cx="436611" cy="436969"/>
          </a:xfrm>
        </p:grpSpPr>
        <p:sp>
          <p:nvSpPr>
            <p:cNvPr id="14" name="二等辺三角形 13">
              <a:extLst>
                <a:ext uri="{FF2B5EF4-FFF2-40B4-BE49-F238E27FC236}">
                  <a16:creationId xmlns:a16="http://schemas.microsoft.com/office/drawing/2014/main" id="{09DFC3C6-3173-FAF8-E3E5-3E1979D92EF3}"/>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71ACEC21-7C18-CC16-70DF-9FAD2AB3887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16" name="グループ化 15">
            <a:extLst>
              <a:ext uri="{FF2B5EF4-FFF2-40B4-BE49-F238E27FC236}">
                <a16:creationId xmlns:a16="http://schemas.microsoft.com/office/drawing/2014/main" id="{DF071B60-F76D-2029-B25E-3CABB9BB33AB}"/>
              </a:ext>
            </a:extLst>
          </p:cNvPr>
          <p:cNvGrpSpPr/>
          <p:nvPr/>
        </p:nvGrpSpPr>
        <p:grpSpPr>
          <a:xfrm>
            <a:off x="8328470" y="1110473"/>
            <a:ext cx="436611" cy="436969"/>
            <a:chOff x="4550496" y="1149972"/>
            <a:chExt cx="436611" cy="436969"/>
          </a:xfrm>
        </p:grpSpPr>
        <p:sp>
          <p:nvSpPr>
            <p:cNvPr id="27" name="二等辺三角形 26">
              <a:extLst>
                <a:ext uri="{FF2B5EF4-FFF2-40B4-BE49-F238E27FC236}">
                  <a16:creationId xmlns:a16="http://schemas.microsoft.com/office/drawing/2014/main" id="{30FC5538-85AF-E3C7-AC16-BA2A2A614DC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3B967624-E471-F86E-A87D-333985B918BF}"/>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⑤</a:t>
              </a:r>
              <a:endParaRPr kumimoji="1" lang="ja-JP" altLang="en-US" dirty="0">
                <a:solidFill>
                  <a:schemeClr val="bg1"/>
                </a:solidFill>
              </a:endParaRPr>
            </a:p>
          </p:txBody>
        </p:sp>
      </p:grpSp>
      <p:sp>
        <p:nvSpPr>
          <p:cNvPr id="43" name="正方形/長方形 42">
            <a:extLst>
              <a:ext uri="{FF2B5EF4-FFF2-40B4-BE49-F238E27FC236}">
                <a16:creationId xmlns:a16="http://schemas.microsoft.com/office/drawing/2014/main" id="{087AFE90-459F-58C4-9060-C09B20274C98}"/>
              </a:ext>
            </a:extLst>
          </p:cNvPr>
          <p:cNvSpPr/>
          <p:nvPr/>
        </p:nvSpPr>
        <p:spPr>
          <a:xfrm>
            <a:off x="3609461" y="4276626"/>
            <a:ext cx="347330" cy="222733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007D48CF-F477-5E61-5D94-EF3D8962C68A}"/>
              </a:ext>
            </a:extLst>
          </p:cNvPr>
          <p:cNvSpPr/>
          <p:nvPr/>
        </p:nvSpPr>
        <p:spPr>
          <a:xfrm>
            <a:off x="5244831" y="4262530"/>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24FBE3FA-5CF6-8F59-62B2-88E12B391EF5}"/>
              </a:ext>
            </a:extLst>
          </p:cNvPr>
          <p:cNvSpPr/>
          <p:nvPr/>
        </p:nvSpPr>
        <p:spPr>
          <a:xfrm>
            <a:off x="5516487" y="4263277"/>
            <a:ext cx="226828" cy="223706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F1B10A36-F19B-EBE9-D58A-98D05E67610E}"/>
              </a:ext>
            </a:extLst>
          </p:cNvPr>
          <p:cNvSpPr/>
          <p:nvPr/>
        </p:nvSpPr>
        <p:spPr>
          <a:xfrm>
            <a:off x="8438992" y="4263275"/>
            <a:ext cx="226828" cy="224142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7" name="グループ化 46">
            <a:extLst>
              <a:ext uri="{FF2B5EF4-FFF2-40B4-BE49-F238E27FC236}">
                <a16:creationId xmlns:a16="http://schemas.microsoft.com/office/drawing/2014/main" id="{734089F0-AE8C-DCD7-6176-EF7661CA9B12}"/>
              </a:ext>
            </a:extLst>
          </p:cNvPr>
          <p:cNvGrpSpPr/>
          <p:nvPr/>
        </p:nvGrpSpPr>
        <p:grpSpPr>
          <a:xfrm>
            <a:off x="3535663" y="3918490"/>
            <a:ext cx="436611" cy="436969"/>
            <a:chOff x="4550496" y="1149972"/>
            <a:chExt cx="436611" cy="436969"/>
          </a:xfrm>
        </p:grpSpPr>
        <p:sp>
          <p:nvSpPr>
            <p:cNvPr id="48" name="二等辺三角形 47">
              <a:extLst>
                <a:ext uri="{FF2B5EF4-FFF2-40B4-BE49-F238E27FC236}">
                  <a16:creationId xmlns:a16="http://schemas.microsoft.com/office/drawing/2014/main" id="{C327649F-868E-FF33-78AF-A09E89ADD54F}"/>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0B5E5BA6-AF7B-AE62-97BC-ECB864130B4D}"/>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50" name="グループ化 49">
            <a:extLst>
              <a:ext uri="{FF2B5EF4-FFF2-40B4-BE49-F238E27FC236}">
                <a16:creationId xmlns:a16="http://schemas.microsoft.com/office/drawing/2014/main" id="{F05DEA98-B3D5-0719-82C6-75F73407702A}"/>
              </a:ext>
            </a:extLst>
          </p:cNvPr>
          <p:cNvGrpSpPr/>
          <p:nvPr/>
        </p:nvGrpSpPr>
        <p:grpSpPr>
          <a:xfrm>
            <a:off x="5122452" y="3921678"/>
            <a:ext cx="436611" cy="436969"/>
            <a:chOff x="4550496" y="1149972"/>
            <a:chExt cx="436611" cy="436969"/>
          </a:xfrm>
        </p:grpSpPr>
        <p:sp>
          <p:nvSpPr>
            <p:cNvPr id="51" name="二等辺三角形 50">
              <a:extLst>
                <a:ext uri="{FF2B5EF4-FFF2-40B4-BE49-F238E27FC236}">
                  <a16:creationId xmlns:a16="http://schemas.microsoft.com/office/drawing/2014/main" id="{492B7C80-E65D-4718-3024-FD517E53D19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03757A4B-4728-14A5-6201-BF601CCDFCB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53" name="グループ化 52">
            <a:extLst>
              <a:ext uri="{FF2B5EF4-FFF2-40B4-BE49-F238E27FC236}">
                <a16:creationId xmlns:a16="http://schemas.microsoft.com/office/drawing/2014/main" id="{D7E59A56-A01F-A698-7D4D-A0CEAE3EA8E1}"/>
              </a:ext>
            </a:extLst>
          </p:cNvPr>
          <p:cNvGrpSpPr/>
          <p:nvPr/>
        </p:nvGrpSpPr>
        <p:grpSpPr>
          <a:xfrm>
            <a:off x="5424727" y="3921678"/>
            <a:ext cx="436611" cy="436969"/>
            <a:chOff x="4550496" y="1149972"/>
            <a:chExt cx="436611" cy="436969"/>
          </a:xfrm>
        </p:grpSpPr>
        <p:sp>
          <p:nvSpPr>
            <p:cNvPr id="54" name="二等辺三角形 53">
              <a:extLst>
                <a:ext uri="{FF2B5EF4-FFF2-40B4-BE49-F238E27FC236}">
                  <a16:creationId xmlns:a16="http://schemas.microsoft.com/office/drawing/2014/main" id="{0B204658-D89F-D5C5-DD67-578EF845DA19}"/>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5" name="テキスト ボックス 54">
              <a:extLst>
                <a:ext uri="{FF2B5EF4-FFF2-40B4-BE49-F238E27FC236}">
                  <a16:creationId xmlns:a16="http://schemas.microsoft.com/office/drawing/2014/main" id="{789AF0BA-D790-D2E9-3792-954BFC42FA1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56" name="グループ化 55">
            <a:extLst>
              <a:ext uri="{FF2B5EF4-FFF2-40B4-BE49-F238E27FC236}">
                <a16:creationId xmlns:a16="http://schemas.microsoft.com/office/drawing/2014/main" id="{35121B4C-7264-3289-6757-A39F2D19DC5F}"/>
              </a:ext>
            </a:extLst>
          </p:cNvPr>
          <p:cNvGrpSpPr/>
          <p:nvPr/>
        </p:nvGrpSpPr>
        <p:grpSpPr>
          <a:xfrm>
            <a:off x="8328470" y="3917127"/>
            <a:ext cx="436611" cy="436969"/>
            <a:chOff x="4550496" y="1149972"/>
            <a:chExt cx="436611" cy="436969"/>
          </a:xfrm>
        </p:grpSpPr>
        <p:sp>
          <p:nvSpPr>
            <p:cNvPr id="57" name="二等辺三角形 56">
              <a:extLst>
                <a:ext uri="{FF2B5EF4-FFF2-40B4-BE49-F238E27FC236}">
                  <a16:creationId xmlns:a16="http://schemas.microsoft.com/office/drawing/2014/main" id="{5A37BAD6-27CE-55F4-3EE9-354D3BBAD63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8" name="テキスト ボックス 57">
              <a:extLst>
                <a:ext uri="{FF2B5EF4-FFF2-40B4-BE49-F238E27FC236}">
                  <a16:creationId xmlns:a16="http://schemas.microsoft.com/office/drawing/2014/main" id="{BA3B9888-2CF6-2E30-2278-7F032AF9F55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17" name="テキスト ボックス 16">
            <a:extLst>
              <a:ext uri="{FF2B5EF4-FFF2-40B4-BE49-F238E27FC236}">
                <a16:creationId xmlns:a16="http://schemas.microsoft.com/office/drawing/2014/main" id="{F0BF21DF-C34C-3E33-DEB5-520CE5922F7E}"/>
              </a:ext>
            </a:extLst>
          </p:cNvPr>
          <p:cNvSpPr txBox="1"/>
          <p:nvPr/>
        </p:nvSpPr>
        <p:spPr>
          <a:xfrm>
            <a:off x="1807645" y="1551993"/>
            <a:ext cx="3349782" cy="369332"/>
          </a:xfrm>
          <a:prstGeom prst="rect">
            <a:avLst/>
          </a:prstGeom>
          <a:solidFill>
            <a:schemeClr val="bg1"/>
          </a:solidFill>
        </p:spPr>
        <p:txBody>
          <a:bodyPr wrap="square" rtlCol="0">
            <a:spAutoFit/>
          </a:bodyPr>
          <a:lstStyle/>
          <a:p>
            <a:r>
              <a:rPr lang="en-US" altLang="ja-JP" sz="1800" dirty="0"/>
              <a:t>Target ① Stage1 Permeate EC </a:t>
            </a:r>
            <a:endParaRPr kumimoji="1" lang="ja-JP" altLang="en-US" dirty="0"/>
          </a:p>
        </p:txBody>
      </p:sp>
      <p:sp>
        <p:nvSpPr>
          <p:cNvPr id="20" name="正方形/長方形 19">
            <a:extLst>
              <a:ext uri="{FF2B5EF4-FFF2-40B4-BE49-F238E27FC236}">
                <a16:creationId xmlns:a16="http://schemas.microsoft.com/office/drawing/2014/main" id="{2818A503-0762-6CCC-8C92-D7AF55D09B22}"/>
              </a:ext>
            </a:extLst>
          </p:cNvPr>
          <p:cNvSpPr/>
          <p:nvPr/>
        </p:nvSpPr>
        <p:spPr>
          <a:xfrm>
            <a:off x="6501732" y="4263276"/>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 name="グループ化 20">
            <a:extLst>
              <a:ext uri="{FF2B5EF4-FFF2-40B4-BE49-F238E27FC236}">
                <a16:creationId xmlns:a16="http://schemas.microsoft.com/office/drawing/2014/main" id="{A0A6E12D-977B-0790-D053-355D0A841302}"/>
              </a:ext>
            </a:extLst>
          </p:cNvPr>
          <p:cNvGrpSpPr/>
          <p:nvPr/>
        </p:nvGrpSpPr>
        <p:grpSpPr>
          <a:xfrm>
            <a:off x="6391210" y="3917127"/>
            <a:ext cx="436611" cy="436969"/>
            <a:chOff x="4550496" y="1149972"/>
            <a:chExt cx="436611" cy="436969"/>
          </a:xfrm>
        </p:grpSpPr>
        <p:sp>
          <p:nvSpPr>
            <p:cNvPr id="23" name="二等辺三角形 22">
              <a:extLst>
                <a:ext uri="{FF2B5EF4-FFF2-40B4-BE49-F238E27FC236}">
                  <a16:creationId xmlns:a16="http://schemas.microsoft.com/office/drawing/2014/main" id="{BC22C895-11C8-D29F-FB46-7DAD7374DA7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38A9FFBF-CDFD-5A6C-60AF-F9D26B5B8273}"/>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
        <p:nvSpPr>
          <p:cNvPr id="31" name="正方形/長方形 30">
            <a:extLst>
              <a:ext uri="{FF2B5EF4-FFF2-40B4-BE49-F238E27FC236}">
                <a16:creationId xmlns:a16="http://schemas.microsoft.com/office/drawing/2014/main" id="{F0EC5291-7B2D-25B3-8266-F5447931CD83}"/>
              </a:ext>
            </a:extLst>
          </p:cNvPr>
          <p:cNvSpPr/>
          <p:nvPr/>
        </p:nvSpPr>
        <p:spPr>
          <a:xfrm>
            <a:off x="6497896" y="1426718"/>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2" name="グループ化 31">
            <a:extLst>
              <a:ext uri="{FF2B5EF4-FFF2-40B4-BE49-F238E27FC236}">
                <a16:creationId xmlns:a16="http://schemas.microsoft.com/office/drawing/2014/main" id="{7B0824EA-FCB7-81B9-2D26-0B34C4D200B8}"/>
              </a:ext>
            </a:extLst>
          </p:cNvPr>
          <p:cNvGrpSpPr/>
          <p:nvPr/>
        </p:nvGrpSpPr>
        <p:grpSpPr>
          <a:xfrm>
            <a:off x="6387374" y="1113916"/>
            <a:ext cx="436611" cy="436969"/>
            <a:chOff x="4550496" y="1149972"/>
            <a:chExt cx="436611" cy="436969"/>
          </a:xfrm>
        </p:grpSpPr>
        <p:sp>
          <p:nvSpPr>
            <p:cNvPr id="33" name="二等辺三角形 32">
              <a:extLst>
                <a:ext uri="{FF2B5EF4-FFF2-40B4-BE49-F238E27FC236}">
                  <a16:creationId xmlns:a16="http://schemas.microsoft.com/office/drawing/2014/main" id="{2B1C160B-4FF6-8C18-A697-499C3AD1B2C1}"/>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80C59B56-D21A-F357-402A-8A1F9B817FBD}"/>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Tree>
    <p:extLst>
      <p:ext uri="{BB962C8B-B14F-4D97-AF65-F5344CB8AC3E}">
        <p14:creationId xmlns:p14="http://schemas.microsoft.com/office/powerpoint/2010/main" val="398525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折れ線グラフ&#10;&#10;自動的に生成された説明">
            <a:extLst>
              <a:ext uri="{FF2B5EF4-FFF2-40B4-BE49-F238E27FC236}">
                <a16:creationId xmlns:a16="http://schemas.microsoft.com/office/drawing/2014/main" id="{80BA2EE5-85CB-27B5-6E75-C76317BD90DB}"/>
              </a:ext>
            </a:extLst>
          </p:cNvPr>
          <p:cNvPicPr>
            <a:picLocks noChangeAspect="1"/>
          </p:cNvPicPr>
          <p:nvPr/>
        </p:nvPicPr>
        <p:blipFill rotWithShape="1">
          <a:blip r:embed="rId2">
            <a:extLst>
              <a:ext uri="{28A0092B-C50C-407E-A947-70E740481C1C}">
                <a14:useLocalDpi xmlns:a14="http://schemas.microsoft.com/office/drawing/2010/main" val="0"/>
              </a:ext>
            </a:extLst>
          </a:blip>
          <a:srcRect l="8758" t="8433" r="8697"/>
          <a:stretch/>
        </p:blipFill>
        <p:spPr>
          <a:xfrm>
            <a:off x="182056" y="1514807"/>
            <a:ext cx="11882326" cy="3295306"/>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3</a:t>
                      </a:r>
                      <a:r>
                        <a:rPr lang="en-US" sz="1600" dirty="0">
                          <a:effectLst/>
                        </a:rPr>
                        <a:t>.2</a:t>
                      </a:r>
                      <a:r>
                        <a:rPr lang="en-US" altLang="ja-JP" sz="1600" dirty="0">
                          <a:effectLst/>
                        </a:rPr>
                        <a:t>0</a:t>
                      </a:r>
                      <a:r>
                        <a:rPr lang="en-US" sz="1600" dirty="0">
                          <a:effectLst/>
                        </a:rPr>
                        <a:t>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p:nvPr/>
        </p:nvCxnSpPr>
        <p:spPr>
          <a:xfrm flipH="1" flipV="1">
            <a:off x="9380658" y="3538470"/>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① </a:t>
            </a:r>
            <a:r>
              <a:rPr lang="en-US" altLang="ja-JP" sz="2000" b="1" dirty="0"/>
              <a:t>Stage1 Permeate EC </a:t>
            </a:r>
            <a:r>
              <a:rPr lang="ja-JP" altLang="en-US" sz="2000" b="1" dirty="0"/>
              <a:t>～</a:t>
            </a:r>
            <a:endParaRPr lang="ja-JP" altLang="en-US" b="1" dirty="0"/>
          </a:p>
        </p:txBody>
      </p:sp>
    </p:spTree>
    <p:extLst>
      <p:ext uri="{BB962C8B-B14F-4D97-AF65-F5344CB8AC3E}">
        <p14:creationId xmlns:p14="http://schemas.microsoft.com/office/powerpoint/2010/main" val="1354341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自動的に生成された説明">
            <a:extLst>
              <a:ext uri="{FF2B5EF4-FFF2-40B4-BE49-F238E27FC236}">
                <a16:creationId xmlns:a16="http://schemas.microsoft.com/office/drawing/2014/main" id="{ACB5F241-D907-7BB8-AB57-D97AD83145A2}"/>
              </a:ext>
            </a:extLst>
          </p:cNvPr>
          <p:cNvPicPr>
            <a:picLocks noChangeAspect="1"/>
          </p:cNvPicPr>
          <p:nvPr/>
        </p:nvPicPr>
        <p:blipFill rotWithShape="1">
          <a:blip r:embed="rId2">
            <a:extLst>
              <a:ext uri="{28A0092B-C50C-407E-A947-70E740481C1C}">
                <a14:useLocalDpi xmlns:a14="http://schemas.microsoft.com/office/drawing/2010/main" val="0"/>
              </a:ext>
            </a:extLst>
          </a:blip>
          <a:srcRect l="8895" t="10255" r="9476"/>
          <a:stretch/>
        </p:blipFill>
        <p:spPr>
          <a:xfrm>
            <a:off x="250330" y="1611587"/>
            <a:ext cx="11691339" cy="3213490"/>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a:t>
                      </a:r>
                      <a:r>
                        <a:rPr lang="en-US" altLang="ja-JP" sz="1600" dirty="0">
                          <a:effectLst/>
                        </a:rPr>
                        <a:t>4</a:t>
                      </a:r>
                      <a:r>
                        <a:rPr lang="en-US" sz="1600" dirty="0">
                          <a:effectLst/>
                        </a:rPr>
                        <a:t>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0.017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15.02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547716" y="2776047"/>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181600" y="3238291"/>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710883" y="2647369"/>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a:off x="9020628" y="3064577"/>
            <a:ext cx="349161" cy="776723"/>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④ </a:t>
            </a:r>
            <a:r>
              <a:rPr lang="en-US" altLang="ja-JP" sz="2000" b="1" dirty="0"/>
              <a:t>Stage4 Permeate EC </a:t>
            </a:r>
            <a:r>
              <a:rPr lang="ja-JP" altLang="en-US" sz="2000" b="1" dirty="0"/>
              <a:t>～</a:t>
            </a:r>
            <a:endParaRPr lang="ja-JP" altLang="en-US" b="1" dirty="0"/>
          </a:p>
        </p:txBody>
      </p:sp>
    </p:spTree>
    <p:extLst>
      <p:ext uri="{BB962C8B-B14F-4D97-AF65-F5344CB8AC3E}">
        <p14:creationId xmlns:p14="http://schemas.microsoft.com/office/powerpoint/2010/main" val="288216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4872F6C-5233-0111-8C12-2E7D9B1CAF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10;&#10;自動的に生成された説明">
            <a:extLst>
              <a:ext uri="{FF2B5EF4-FFF2-40B4-BE49-F238E27FC236}">
                <a16:creationId xmlns:a16="http://schemas.microsoft.com/office/drawing/2014/main" id="{879542A8-4CFB-C6BB-E2B3-C83E05775362}"/>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749" y="1510143"/>
            <a:ext cx="9498503" cy="2677426"/>
          </a:xfrm>
          <a:prstGeom prst="rect">
            <a:avLst/>
          </a:prstGeom>
        </p:spPr>
      </p:pic>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5" name="図 4" descr="グラフ, 折れ線グラフ&#10;&#10;自動的に生成された説明">
            <a:extLst>
              <a:ext uri="{FF2B5EF4-FFF2-40B4-BE49-F238E27FC236}">
                <a16:creationId xmlns:a16="http://schemas.microsoft.com/office/drawing/2014/main" id="{98822D4C-07DA-602C-0973-941584AC5638}"/>
              </a:ext>
            </a:extLst>
          </p:cNvPr>
          <p:cNvPicPr>
            <a:picLocks noChangeAspect="1"/>
          </p:cNvPicPr>
          <p:nvPr/>
        </p:nvPicPr>
        <p:blipFill rotWithShape="1">
          <a:blip r:embed="rId3">
            <a:extLst>
              <a:ext uri="{28A0092B-C50C-407E-A947-70E740481C1C}">
                <a14:useLocalDpi xmlns:a14="http://schemas.microsoft.com/office/drawing/2010/main" val="0"/>
              </a:ext>
            </a:extLst>
          </a:blip>
          <a:srcRect l="8758" t="8433" r="8697"/>
          <a:stretch/>
        </p:blipFill>
        <p:spPr>
          <a:xfrm>
            <a:off x="1346747" y="4211924"/>
            <a:ext cx="9498505" cy="2634205"/>
          </a:xfrm>
          <a:prstGeom prst="rect">
            <a:avLst/>
          </a:prstGeom>
        </p:spPr>
      </p:pic>
      <p:sp>
        <p:nvSpPr>
          <p:cNvPr id="10" name="テキスト ボックス 9">
            <a:extLst>
              <a:ext uri="{FF2B5EF4-FFF2-40B4-BE49-F238E27FC236}">
                <a16:creationId xmlns:a16="http://schemas.microsoft.com/office/drawing/2014/main" id="{5B59E916-A9E4-8817-BB8B-F777DB99F923}"/>
              </a:ext>
            </a:extLst>
          </p:cNvPr>
          <p:cNvSpPr txBox="1"/>
          <p:nvPr/>
        </p:nvSpPr>
        <p:spPr>
          <a:xfrm>
            <a:off x="1985066" y="4404592"/>
            <a:ext cx="1694695" cy="369332"/>
          </a:xfrm>
          <a:prstGeom prst="rect">
            <a:avLst/>
          </a:prstGeom>
          <a:noFill/>
        </p:spPr>
        <p:txBody>
          <a:bodyPr wrap="none" rtlCol="0">
            <a:spAutoFit/>
          </a:bodyPr>
          <a:lstStyle/>
          <a:p>
            <a:r>
              <a:rPr kumimoji="1" lang="en-US" altLang="ja-JP" b="0" dirty="0"/>
              <a:t>Radom Forest</a:t>
            </a:r>
            <a:endParaRPr kumimoji="1" lang="ja-JP" altLang="en-US" dirty="0"/>
          </a:p>
        </p:txBody>
      </p:sp>
      <p:sp>
        <p:nvSpPr>
          <p:cNvPr id="12" name="テキスト ボックス 11">
            <a:extLst>
              <a:ext uri="{FF2B5EF4-FFF2-40B4-BE49-F238E27FC236}">
                <a16:creationId xmlns:a16="http://schemas.microsoft.com/office/drawing/2014/main" id="{730AF25C-F18A-A6C7-875E-C296E5BE7976}"/>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15" name="正方形/長方形 14">
            <a:extLst>
              <a:ext uri="{FF2B5EF4-FFF2-40B4-BE49-F238E27FC236}">
                <a16:creationId xmlns:a16="http://schemas.microsoft.com/office/drawing/2014/main" id="{34EA91C6-1525-F27C-BAFD-A4F53A29A4A2}"/>
              </a:ext>
            </a:extLst>
          </p:cNvPr>
          <p:cNvSpPr/>
          <p:nvPr/>
        </p:nvSpPr>
        <p:spPr>
          <a:xfrm>
            <a:off x="3608957" y="1667991"/>
            <a:ext cx="347330"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0C135580-3A37-D48A-841C-3D4539C1AD0F}"/>
              </a:ext>
            </a:extLst>
          </p:cNvPr>
          <p:cNvSpPr/>
          <p:nvPr/>
        </p:nvSpPr>
        <p:spPr>
          <a:xfrm>
            <a:off x="5249092"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6C3F1B13-547A-8F30-1EF3-B3E59B8385D2}"/>
              </a:ext>
            </a:extLst>
          </p:cNvPr>
          <p:cNvSpPr/>
          <p:nvPr/>
        </p:nvSpPr>
        <p:spPr>
          <a:xfrm>
            <a:off x="5529127"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BFA3B77-05C6-794F-902F-2F48283540A7}"/>
              </a:ext>
            </a:extLst>
          </p:cNvPr>
          <p:cNvSpPr/>
          <p:nvPr/>
        </p:nvSpPr>
        <p:spPr>
          <a:xfrm>
            <a:off x="3608957" y="4327153"/>
            <a:ext cx="347330"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59002F7-9A74-E8B2-54DC-A812BCE2DDA2}"/>
              </a:ext>
            </a:extLst>
          </p:cNvPr>
          <p:cNvSpPr/>
          <p:nvPr/>
        </p:nvSpPr>
        <p:spPr>
          <a:xfrm>
            <a:off x="5249092" y="4339182"/>
            <a:ext cx="233956" cy="2179752"/>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AE3E130C-4A46-2FEA-D80E-48F54EF68EB7}"/>
              </a:ext>
            </a:extLst>
          </p:cNvPr>
          <p:cNvSpPr/>
          <p:nvPr/>
        </p:nvSpPr>
        <p:spPr>
          <a:xfrm>
            <a:off x="5529127" y="4324218"/>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44C98170-3967-FE0A-BECC-6D2F14055712}"/>
              </a:ext>
            </a:extLst>
          </p:cNvPr>
          <p:cNvSpPr/>
          <p:nvPr/>
        </p:nvSpPr>
        <p:spPr>
          <a:xfrm>
            <a:off x="6586543" y="1667992"/>
            <a:ext cx="233956" cy="2219394"/>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ECFE04C4-A7FF-A83E-0C37-179A792B58FD}"/>
              </a:ext>
            </a:extLst>
          </p:cNvPr>
          <p:cNvSpPr/>
          <p:nvPr/>
        </p:nvSpPr>
        <p:spPr>
          <a:xfrm>
            <a:off x="6586543" y="4322881"/>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C31153FA-BFC3-04A6-17D9-888C2DC8FEAC}"/>
              </a:ext>
            </a:extLst>
          </p:cNvPr>
          <p:cNvSpPr/>
          <p:nvPr/>
        </p:nvSpPr>
        <p:spPr>
          <a:xfrm>
            <a:off x="8493850"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F7492310-B66F-1C5D-2A64-25A246E7635D}"/>
              </a:ext>
            </a:extLst>
          </p:cNvPr>
          <p:cNvSpPr/>
          <p:nvPr/>
        </p:nvSpPr>
        <p:spPr>
          <a:xfrm>
            <a:off x="8493850" y="4330088"/>
            <a:ext cx="233956" cy="2206951"/>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a:extLst>
              <a:ext uri="{FF2B5EF4-FFF2-40B4-BE49-F238E27FC236}">
                <a16:creationId xmlns:a16="http://schemas.microsoft.com/office/drawing/2014/main" id="{C82BC7BF-C7D2-73F4-EC68-151E2F4A9117}"/>
              </a:ext>
            </a:extLst>
          </p:cNvPr>
          <p:cNvSpPr txBox="1"/>
          <p:nvPr/>
        </p:nvSpPr>
        <p:spPr>
          <a:xfrm>
            <a:off x="0" y="958420"/>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① </a:t>
            </a:r>
            <a:r>
              <a:rPr lang="en-US" altLang="ja-JP" sz="2000" b="1" dirty="0"/>
              <a:t>Stage1 Permeate EC </a:t>
            </a:r>
            <a:r>
              <a:rPr lang="ja-JP" altLang="en-US" sz="2000" b="1" dirty="0"/>
              <a:t>～</a:t>
            </a:r>
            <a:endParaRPr lang="ja-JP" altLang="en-US" b="1" dirty="0"/>
          </a:p>
        </p:txBody>
      </p:sp>
      <p:sp>
        <p:nvSpPr>
          <p:cNvPr id="6" name="正方形/長方形 5">
            <a:extLst>
              <a:ext uri="{FF2B5EF4-FFF2-40B4-BE49-F238E27FC236}">
                <a16:creationId xmlns:a16="http://schemas.microsoft.com/office/drawing/2014/main" id="{EA6A1D65-E508-415A-DA3D-868C4341ACF1}"/>
              </a:ext>
            </a:extLst>
          </p:cNvPr>
          <p:cNvSpPr/>
          <p:nvPr/>
        </p:nvSpPr>
        <p:spPr>
          <a:xfrm>
            <a:off x="0" y="730841"/>
            <a:ext cx="12192000" cy="25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タイトル 4">
            <a:extLst>
              <a:ext uri="{FF2B5EF4-FFF2-40B4-BE49-F238E27FC236}">
                <a16:creationId xmlns:a16="http://schemas.microsoft.com/office/drawing/2014/main" id="{B484378E-7712-FCF0-075C-F6F14CD76F64}"/>
              </a:ext>
            </a:extLst>
          </p:cNvPr>
          <p:cNvSpPr txBox="1">
            <a:spLocks/>
          </p:cNvSpPr>
          <p:nvPr/>
        </p:nvSpPr>
        <p:spPr>
          <a:xfrm>
            <a:off x="517055" y="250824"/>
            <a:ext cx="11490726" cy="7395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 </a:t>
            </a:r>
            <a:r>
              <a:rPr lang="en-US" altLang="ja-JP" sz="2000" dirty="0"/>
              <a:t>and Random Forest</a:t>
            </a:r>
            <a:r>
              <a:rPr lang="ja-JP" altLang="en-US" sz="2000" dirty="0"/>
              <a:t>（</a:t>
            </a:r>
            <a:r>
              <a:rPr lang="en-US" altLang="ja-JP" sz="2000" dirty="0"/>
              <a:t>B-1</a:t>
            </a:r>
            <a:r>
              <a:rPr lang="ja-JP" altLang="en-US" sz="2000" dirty="0"/>
              <a:t>）</a:t>
            </a:r>
          </a:p>
        </p:txBody>
      </p:sp>
      <p:grpSp>
        <p:nvGrpSpPr>
          <p:cNvPr id="11" name="グループ化 10">
            <a:extLst>
              <a:ext uri="{FF2B5EF4-FFF2-40B4-BE49-F238E27FC236}">
                <a16:creationId xmlns:a16="http://schemas.microsoft.com/office/drawing/2014/main" id="{BD6DEED9-9498-7A33-B8B8-430009838E2F}"/>
              </a:ext>
            </a:extLst>
          </p:cNvPr>
          <p:cNvGrpSpPr/>
          <p:nvPr/>
        </p:nvGrpSpPr>
        <p:grpSpPr>
          <a:xfrm>
            <a:off x="3564316" y="1370559"/>
            <a:ext cx="436611" cy="436969"/>
            <a:chOff x="4550496" y="1149972"/>
            <a:chExt cx="436611" cy="436969"/>
          </a:xfrm>
        </p:grpSpPr>
        <p:sp>
          <p:nvSpPr>
            <p:cNvPr id="14" name="二等辺三角形 13">
              <a:extLst>
                <a:ext uri="{FF2B5EF4-FFF2-40B4-BE49-F238E27FC236}">
                  <a16:creationId xmlns:a16="http://schemas.microsoft.com/office/drawing/2014/main" id="{3FDF39C5-80C4-FBA0-C025-84AFE743395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22862B85-9EB0-E200-AD00-9BCFAB787B4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26" name="グループ化 25">
            <a:extLst>
              <a:ext uri="{FF2B5EF4-FFF2-40B4-BE49-F238E27FC236}">
                <a16:creationId xmlns:a16="http://schemas.microsoft.com/office/drawing/2014/main" id="{5DFF4465-4E71-86D3-9F19-38E1D7D00AE3}"/>
              </a:ext>
            </a:extLst>
          </p:cNvPr>
          <p:cNvGrpSpPr/>
          <p:nvPr/>
        </p:nvGrpSpPr>
        <p:grpSpPr>
          <a:xfrm>
            <a:off x="5156064" y="1367624"/>
            <a:ext cx="436611" cy="436969"/>
            <a:chOff x="4550496" y="1149972"/>
            <a:chExt cx="436611" cy="436969"/>
          </a:xfrm>
        </p:grpSpPr>
        <p:sp>
          <p:nvSpPr>
            <p:cNvPr id="27" name="二等辺三角形 26">
              <a:extLst>
                <a:ext uri="{FF2B5EF4-FFF2-40B4-BE49-F238E27FC236}">
                  <a16:creationId xmlns:a16="http://schemas.microsoft.com/office/drawing/2014/main" id="{F60BB753-1754-C659-3308-B263C2C458A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2CB49CA9-4EB5-2AC0-BDB6-5E496F77DB64}"/>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29" name="グループ化 28">
            <a:extLst>
              <a:ext uri="{FF2B5EF4-FFF2-40B4-BE49-F238E27FC236}">
                <a16:creationId xmlns:a16="http://schemas.microsoft.com/office/drawing/2014/main" id="{015A767F-5B40-8031-1BC5-089FFC91B28F}"/>
              </a:ext>
            </a:extLst>
          </p:cNvPr>
          <p:cNvGrpSpPr/>
          <p:nvPr/>
        </p:nvGrpSpPr>
        <p:grpSpPr>
          <a:xfrm>
            <a:off x="5427799" y="1367624"/>
            <a:ext cx="436611" cy="436969"/>
            <a:chOff x="4550496" y="1149972"/>
            <a:chExt cx="436611" cy="436969"/>
          </a:xfrm>
        </p:grpSpPr>
        <p:sp>
          <p:nvSpPr>
            <p:cNvPr id="30" name="二等辺三角形 29">
              <a:extLst>
                <a:ext uri="{FF2B5EF4-FFF2-40B4-BE49-F238E27FC236}">
                  <a16:creationId xmlns:a16="http://schemas.microsoft.com/office/drawing/2014/main" id="{CBAD06AA-6348-DF06-FD19-D5DBC8DB539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1" name="テキスト ボックス 30">
              <a:extLst>
                <a:ext uri="{FF2B5EF4-FFF2-40B4-BE49-F238E27FC236}">
                  <a16:creationId xmlns:a16="http://schemas.microsoft.com/office/drawing/2014/main" id="{E14C94E6-7E17-A8CE-3C84-023AD2659CF0}"/>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32" name="グループ化 31">
            <a:extLst>
              <a:ext uri="{FF2B5EF4-FFF2-40B4-BE49-F238E27FC236}">
                <a16:creationId xmlns:a16="http://schemas.microsoft.com/office/drawing/2014/main" id="{6303CDCF-7F9F-7475-6E5A-0314B17D07D1}"/>
              </a:ext>
            </a:extLst>
          </p:cNvPr>
          <p:cNvGrpSpPr/>
          <p:nvPr/>
        </p:nvGrpSpPr>
        <p:grpSpPr>
          <a:xfrm>
            <a:off x="6485864" y="1366287"/>
            <a:ext cx="436611" cy="436969"/>
            <a:chOff x="4550496" y="1149972"/>
            <a:chExt cx="436611" cy="436969"/>
          </a:xfrm>
        </p:grpSpPr>
        <p:sp>
          <p:nvSpPr>
            <p:cNvPr id="33" name="二等辺三角形 32">
              <a:extLst>
                <a:ext uri="{FF2B5EF4-FFF2-40B4-BE49-F238E27FC236}">
                  <a16:creationId xmlns:a16="http://schemas.microsoft.com/office/drawing/2014/main" id="{BA7C6519-A670-098A-FC82-08DA5FB9BB84}"/>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C9CB82DE-114D-A417-CE69-53F1B7D8F73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35" name="グループ化 34">
            <a:extLst>
              <a:ext uri="{FF2B5EF4-FFF2-40B4-BE49-F238E27FC236}">
                <a16:creationId xmlns:a16="http://schemas.microsoft.com/office/drawing/2014/main" id="{E4C7D5D7-12A0-80E0-6472-21FFA6FB5D8C}"/>
              </a:ext>
            </a:extLst>
          </p:cNvPr>
          <p:cNvGrpSpPr/>
          <p:nvPr/>
        </p:nvGrpSpPr>
        <p:grpSpPr>
          <a:xfrm>
            <a:off x="8400006" y="1367624"/>
            <a:ext cx="436611" cy="436969"/>
            <a:chOff x="4550496" y="1149972"/>
            <a:chExt cx="436611" cy="436969"/>
          </a:xfrm>
        </p:grpSpPr>
        <p:sp>
          <p:nvSpPr>
            <p:cNvPr id="36" name="二等辺三角形 35">
              <a:extLst>
                <a:ext uri="{FF2B5EF4-FFF2-40B4-BE49-F238E27FC236}">
                  <a16:creationId xmlns:a16="http://schemas.microsoft.com/office/drawing/2014/main" id="{3C2A52E3-DB14-B2D3-25A8-21F915E693D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52CF4763-314D-AB71-2073-B10A737DBB03}"/>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grpSp>
        <p:nvGrpSpPr>
          <p:cNvPr id="38" name="グループ化 37">
            <a:extLst>
              <a:ext uri="{FF2B5EF4-FFF2-40B4-BE49-F238E27FC236}">
                <a16:creationId xmlns:a16="http://schemas.microsoft.com/office/drawing/2014/main" id="{EDEECAB2-F6F8-82D5-AFC9-903998811A77}"/>
              </a:ext>
            </a:extLst>
          </p:cNvPr>
          <p:cNvGrpSpPr/>
          <p:nvPr/>
        </p:nvGrpSpPr>
        <p:grpSpPr>
          <a:xfrm>
            <a:off x="3574872" y="4174138"/>
            <a:ext cx="436611" cy="436969"/>
            <a:chOff x="4550496" y="1149972"/>
            <a:chExt cx="436611" cy="436969"/>
          </a:xfrm>
        </p:grpSpPr>
        <p:sp>
          <p:nvSpPr>
            <p:cNvPr id="39" name="二等辺三角形 38">
              <a:extLst>
                <a:ext uri="{FF2B5EF4-FFF2-40B4-BE49-F238E27FC236}">
                  <a16:creationId xmlns:a16="http://schemas.microsoft.com/office/drawing/2014/main" id="{13F251D2-028D-5FF7-3425-80C3199C67FC}"/>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59CE7FC5-D7EE-B68C-5C96-A1EB8EACB25B}"/>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41" name="グループ化 40">
            <a:extLst>
              <a:ext uri="{FF2B5EF4-FFF2-40B4-BE49-F238E27FC236}">
                <a16:creationId xmlns:a16="http://schemas.microsoft.com/office/drawing/2014/main" id="{12AA68AA-04BF-6EDE-BA7A-6CC8EDA9786C}"/>
              </a:ext>
            </a:extLst>
          </p:cNvPr>
          <p:cNvGrpSpPr/>
          <p:nvPr/>
        </p:nvGrpSpPr>
        <p:grpSpPr>
          <a:xfrm>
            <a:off x="5147764" y="4177221"/>
            <a:ext cx="436611" cy="436969"/>
            <a:chOff x="4550496" y="1149972"/>
            <a:chExt cx="436611" cy="436969"/>
          </a:xfrm>
        </p:grpSpPr>
        <p:sp>
          <p:nvSpPr>
            <p:cNvPr id="42" name="二等辺三角形 41">
              <a:extLst>
                <a:ext uri="{FF2B5EF4-FFF2-40B4-BE49-F238E27FC236}">
                  <a16:creationId xmlns:a16="http://schemas.microsoft.com/office/drawing/2014/main" id="{EB753BC9-D971-E0DF-FD73-BF131AE91DF0}"/>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32655FA4-31D6-1798-E773-24CDBDCFDB48}"/>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44" name="グループ化 43">
            <a:extLst>
              <a:ext uri="{FF2B5EF4-FFF2-40B4-BE49-F238E27FC236}">
                <a16:creationId xmlns:a16="http://schemas.microsoft.com/office/drawing/2014/main" id="{3CD4FD41-A959-5A25-1805-7A8DDB7CE7DA}"/>
              </a:ext>
            </a:extLst>
          </p:cNvPr>
          <p:cNvGrpSpPr/>
          <p:nvPr/>
        </p:nvGrpSpPr>
        <p:grpSpPr>
          <a:xfrm>
            <a:off x="5433959" y="4177221"/>
            <a:ext cx="436611" cy="436969"/>
            <a:chOff x="4550496" y="1149972"/>
            <a:chExt cx="436611" cy="436969"/>
          </a:xfrm>
        </p:grpSpPr>
        <p:sp>
          <p:nvSpPr>
            <p:cNvPr id="45" name="二等辺三角形 44">
              <a:extLst>
                <a:ext uri="{FF2B5EF4-FFF2-40B4-BE49-F238E27FC236}">
                  <a16:creationId xmlns:a16="http://schemas.microsoft.com/office/drawing/2014/main" id="{1BAA0872-876B-BBBF-5A5D-A485FDDCE4B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A452186B-1650-3CBE-003C-07F804422F56}"/>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47" name="グループ化 46">
            <a:extLst>
              <a:ext uri="{FF2B5EF4-FFF2-40B4-BE49-F238E27FC236}">
                <a16:creationId xmlns:a16="http://schemas.microsoft.com/office/drawing/2014/main" id="{8E6CDC05-F411-C08D-7B63-694372195DBC}"/>
              </a:ext>
            </a:extLst>
          </p:cNvPr>
          <p:cNvGrpSpPr/>
          <p:nvPr/>
        </p:nvGrpSpPr>
        <p:grpSpPr>
          <a:xfrm>
            <a:off x="6478239" y="4174138"/>
            <a:ext cx="436611" cy="436969"/>
            <a:chOff x="4550496" y="1149972"/>
            <a:chExt cx="436611" cy="436969"/>
          </a:xfrm>
        </p:grpSpPr>
        <p:sp>
          <p:nvSpPr>
            <p:cNvPr id="48" name="二等辺三角形 47">
              <a:extLst>
                <a:ext uri="{FF2B5EF4-FFF2-40B4-BE49-F238E27FC236}">
                  <a16:creationId xmlns:a16="http://schemas.microsoft.com/office/drawing/2014/main" id="{B66E6FD7-A584-63DF-6D67-8FC78983B9B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74ABCDC2-F73A-78E3-9C83-C24B31ECC2AB}"/>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50" name="グループ化 49">
            <a:extLst>
              <a:ext uri="{FF2B5EF4-FFF2-40B4-BE49-F238E27FC236}">
                <a16:creationId xmlns:a16="http://schemas.microsoft.com/office/drawing/2014/main" id="{FC02B891-6976-B8A7-7A65-E70C36AC19D3}"/>
              </a:ext>
            </a:extLst>
          </p:cNvPr>
          <p:cNvGrpSpPr/>
          <p:nvPr/>
        </p:nvGrpSpPr>
        <p:grpSpPr>
          <a:xfrm>
            <a:off x="8392522" y="4174790"/>
            <a:ext cx="436611" cy="436969"/>
            <a:chOff x="4550496" y="1149972"/>
            <a:chExt cx="436611" cy="436969"/>
          </a:xfrm>
        </p:grpSpPr>
        <p:sp>
          <p:nvSpPr>
            <p:cNvPr id="51" name="二等辺三角形 50">
              <a:extLst>
                <a:ext uri="{FF2B5EF4-FFF2-40B4-BE49-F238E27FC236}">
                  <a16:creationId xmlns:a16="http://schemas.microsoft.com/office/drawing/2014/main" id="{81D58DDF-529A-0B98-6166-46C53A5B4ED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BBF2D118-99FD-3AE7-6297-2EA3236EF5FA}"/>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9" name="テキスト ボックス 8">
            <a:extLst>
              <a:ext uri="{FF2B5EF4-FFF2-40B4-BE49-F238E27FC236}">
                <a16:creationId xmlns:a16="http://schemas.microsoft.com/office/drawing/2014/main" id="{DAC2D73B-F4ED-0051-CB81-0955AAD35C68}"/>
              </a:ext>
            </a:extLst>
          </p:cNvPr>
          <p:cNvSpPr txBox="1"/>
          <p:nvPr/>
        </p:nvSpPr>
        <p:spPr>
          <a:xfrm>
            <a:off x="2036116" y="1731781"/>
            <a:ext cx="2903359" cy="369332"/>
          </a:xfrm>
          <a:prstGeom prst="rect">
            <a:avLst/>
          </a:prstGeom>
          <a:solidFill>
            <a:schemeClr val="bg1"/>
          </a:solidFill>
        </p:spPr>
        <p:txBody>
          <a:bodyPr wrap="none" rtlCol="0">
            <a:spAutoFit/>
          </a:bodyPr>
          <a:lstStyle/>
          <a:p>
            <a:r>
              <a:rPr kumimoji="1" lang="en-US" altLang="ja-JP" b="0" dirty="0"/>
              <a:t>Multiple Regression Model</a:t>
            </a:r>
            <a:endParaRPr kumimoji="1" lang="ja-JP" altLang="en-US" dirty="0"/>
          </a:p>
        </p:txBody>
      </p:sp>
    </p:spTree>
    <p:extLst>
      <p:ext uri="{BB962C8B-B14F-4D97-AF65-F5344CB8AC3E}">
        <p14:creationId xmlns:p14="http://schemas.microsoft.com/office/powerpoint/2010/main" val="123046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3430E503-24C8-E84E-2086-95B35A40FDE2}"/>
              </a:ext>
            </a:extLst>
          </p:cNvPr>
          <p:cNvSpPr/>
          <p:nvPr/>
        </p:nvSpPr>
        <p:spPr>
          <a:xfrm>
            <a:off x="6345604" y="1446614"/>
            <a:ext cx="5720793" cy="5274860"/>
          </a:xfrm>
          <a:prstGeom prst="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a:extLst>
              <a:ext uri="{FF2B5EF4-FFF2-40B4-BE49-F238E27FC236}">
                <a16:creationId xmlns:a16="http://schemas.microsoft.com/office/drawing/2014/main" id="{3C749EF7-FB83-CA8F-3E4F-892B46C65AA3}"/>
              </a:ext>
            </a:extLst>
          </p:cNvPr>
          <p:cNvSpPr/>
          <p:nvPr/>
        </p:nvSpPr>
        <p:spPr>
          <a:xfrm>
            <a:off x="64328" y="1446613"/>
            <a:ext cx="5720793" cy="527486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5" name="正方形/長方形 124">
            <a:extLst>
              <a:ext uri="{FF2B5EF4-FFF2-40B4-BE49-F238E27FC236}">
                <a16:creationId xmlns:a16="http://schemas.microsoft.com/office/drawing/2014/main" id="{28EFD880-310E-86D2-CC7C-004128F34454}"/>
              </a:ext>
            </a:extLst>
          </p:cNvPr>
          <p:cNvSpPr/>
          <p:nvPr/>
        </p:nvSpPr>
        <p:spPr>
          <a:xfrm>
            <a:off x="1666296" y="2869701"/>
            <a:ext cx="2485065" cy="1474135"/>
          </a:xfrm>
          <a:prstGeom prst="rect">
            <a:avLst/>
          </a:prstGeom>
          <a:solidFill>
            <a:schemeClr val="accent1">
              <a:lumMod val="20000"/>
              <a:lumOff val="80000"/>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正方形/長方形 123">
            <a:extLst>
              <a:ext uri="{FF2B5EF4-FFF2-40B4-BE49-F238E27FC236}">
                <a16:creationId xmlns:a16="http://schemas.microsoft.com/office/drawing/2014/main" id="{179B759D-C7FE-D145-D530-60373D1C468B}"/>
              </a:ext>
            </a:extLst>
          </p:cNvPr>
          <p:cNvSpPr/>
          <p:nvPr/>
        </p:nvSpPr>
        <p:spPr>
          <a:xfrm>
            <a:off x="591759" y="2869701"/>
            <a:ext cx="1070477" cy="1477481"/>
          </a:xfrm>
          <a:prstGeom prst="rect">
            <a:avLst/>
          </a:prstGeom>
          <a:solidFill>
            <a:srgbClr val="CC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43" name="直線コネクタ 42">
            <a:extLst>
              <a:ext uri="{FF2B5EF4-FFF2-40B4-BE49-F238E27FC236}">
                <a16:creationId xmlns:a16="http://schemas.microsoft.com/office/drawing/2014/main" id="{49FD2CAB-779E-E331-C047-D1A0149804AF}"/>
              </a:ext>
            </a:extLst>
          </p:cNvPr>
          <p:cNvCxnSpPr>
            <a:cxnSpLocks/>
          </p:cNvCxnSpPr>
          <p:nvPr/>
        </p:nvCxnSpPr>
        <p:spPr>
          <a:xfrm flipV="1">
            <a:off x="8254746" y="2721733"/>
            <a:ext cx="3537065" cy="139819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14C4C79-0D98-CBAA-4C88-1265ECA55866}"/>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grpSp>
        <p:nvGrpSpPr>
          <p:cNvPr id="21" name="グループ化 20">
            <a:extLst>
              <a:ext uri="{FF2B5EF4-FFF2-40B4-BE49-F238E27FC236}">
                <a16:creationId xmlns:a16="http://schemas.microsoft.com/office/drawing/2014/main" id="{0C17C244-EDEF-556D-A076-86EBCE985BAF}"/>
              </a:ext>
            </a:extLst>
          </p:cNvPr>
          <p:cNvGrpSpPr/>
          <p:nvPr/>
        </p:nvGrpSpPr>
        <p:grpSpPr>
          <a:xfrm>
            <a:off x="8221171" y="2260068"/>
            <a:ext cx="3570640" cy="2110748"/>
            <a:chOff x="2001253" y="2483519"/>
            <a:chExt cx="2767255" cy="2081393"/>
          </a:xfrm>
        </p:grpSpPr>
        <p:cxnSp>
          <p:nvCxnSpPr>
            <p:cNvPr id="29" name="直線矢印コネクタ 28">
              <a:extLst>
                <a:ext uri="{FF2B5EF4-FFF2-40B4-BE49-F238E27FC236}">
                  <a16:creationId xmlns:a16="http://schemas.microsoft.com/office/drawing/2014/main" id="{80BA999C-7A07-707A-564F-F133D19FC519}"/>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E48320-DEB2-C598-73EE-18FDBDDD2854}"/>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AD942EBF-E529-0CBF-0F32-65927F6C7C94}"/>
              </a:ext>
            </a:extLst>
          </p:cNvPr>
          <p:cNvSpPr/>
          <p:nvPr/>
        </p:nvSpPr>
        <p:spPr>
          <a:xfrm>
            <a:off x="8576062" y="408947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4AB8FFD7-D43A-101E-596A-6D7346CE1E60}"/>
              </a:ext>
            </a:extLst>
          </p:cNvPr>
          <p:cNvSpPr/>
          <p:nvPr/>
        </p:nvSpPr>
        <p:spPr>
          <a:xfrm>
            <a:off x="8660838" y="375968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4C2B9C0-459D-5366-86DB-80B0129E4AB7}"/>
              </a:ext>
            </a:extLst>
          </p:cNvPr>
          <p:cNvSpPr/>
          <p:nvPr/>
        </p:nvSpPr>
        <p:spPr>
          <a:xfrm>
            <a:off x="8989341" y="381531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A4D12958-D03B-8BB3-B9F0-895B46EE7D0E}"/>
              </a:ext>
            </a:extLst>
          </p:cNvPr>
          <p:cNvSpPr/>
          <p:nvPr/>
        </p:nvSpPr>
        <p:spPr>
          <a:xfrm flipH="1" flipV="1">
            <a:off x="9835393" y="325061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0421A1A9-BA25-C136-67DE-3EE76300B759}"/>
              </a:ext>
            </a:extLst>
          </p:cNvPr>
          <p:cNvSpPr/>
          <p:nvPr/>
        </p:nvSpPr>
        <p:spPr>
          <a:xfrm flipH="1" flipV="1">
            <a:off x="9750618" y="358040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2E3BE0-C883-663D-E46A-F6C9C2AD8B95}"/>
              </a:ext>
            </a:extLst>
          </p:cNvPr>
          <p:cNvSpPr/>
          <p:nvPr/>
        </p:nvSpPr>
        <p:spPr>
          <a:xfrm flipH="1" flipV="1">
            <a:off x="9422115" y="3524771"/>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D949306E-2BC0-C133-7D3C-80BAE2AE62BA}"/>
              </a:ext>
            </a:extLst>
          </p:cNvPr>
          <p:cNvSpPr txBox="1"/>
          <p:nvPr/>
        </p:nvSpPr>
        <p:spPr>
          <a:xfrm>
            <a:off x="11539719" y="4393432"/>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48" name="テキスト ボックス 47">
            <a:extLst>
              <a:ext uri="{FF2B5EF4-FFF2-40B4-BE49-F238E27FC236}">
                <a16:creationId xmlns:a16="http://schemas.microsoft.com/office/drawing/2014/main" id="{37DAE40B-7ED1-0846-376A-270CE9D3E5CE}"/>
              </a:ext>
            </a:extLst>
          </p:cNvPr>
          <p:cNvSpPr txBox="1"/>
          <p:nvPr/>
        </p:nvSpPr>
        <p:spPr>
          <a:xfrm>
            <a:off x="7881999"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50" name="テキスト ボックス 49">
            <a:extLst>
              <a:ext uri="{FF2B5EF4-FFF2-40B4-BE49-F238E27FC236}">
                <a16:creationId xmlns:a16="http://schemas.microsoft.com/office/drawing/2014/main" id="{FCE010CF-90C0-4BBC-CE77-728F9D5D68E4}"/>
              </a:ext>
            </a:extLst>
          </p:cNvPr>
          <p:cNvSpPr txBox="1"/>
          <p:nvPr/>
        </p:nvSpPr>
        <p:spPr>
          <a:xfrm>
            <a:off x="958409" y="1465442"/>
            <a:ext cx="3060453" cy="461665"/>
          </a:xfrm>
          <a:prstGeom prst="rect">
            <a:avLst/>
          </a:prstGeom>
          <a:noFill/>
        </p:spPr>
        <p:txBody>
          <a:bodyPr wrap="none" rtlCol="0">
            <a:spAutoFit/>
          </a:bodyPr>
          <a:lstStyle/>
          <a:p>
            <a:r>
              <a:rPr lang="en-US" altLang="ja-JP" sz="2400" dirty="0"/>
              <a:t>Radom Forest Model</a:t>
            </a:r>
            <a:endParaRPr kumimoji="1" lang="ja-JP" altLang="en-US" sz="2400" dirty="0"/>
          </a:p>
        </p:txBody>
      </p:sp>
      <p:sp>
        <p:nvSpPr>
          <p:cNvPr id="51" name="テキスト ボックス 50">
            <a:extLst>
              <a:ext uri="{FF2B5EF4-FFF2-40B4-BE49-F238E27FC236}">
                <a16:creationId xmlns:a16="http://schemas.microsoft.com/office/drawing/2014/main" id="{4674E857-31C2-59E4-758E-E058AE04F103}"/>
              </a:ext>
            </a:extLst>
          </p:cNvPr>
          <p:cNvSpPr txBox="1"/>
          <p:nvPr/>
        </p:nvSpPr>
        <p:spPr>
          <a:xfrm>
            <a:off x="8576062" y="1446614"/>
            <a:ext cx="1967205" cy="461665"/>
          </a:xfrm>
          <a:prstGeom prst="rect">
            <a:avLst/>
          </a:prstGeom>
          <a:noFill/>
        </p:spPr>
        <p:txBody>
          <a:bodyPr wrap="none" rtlCol="0">
            <a:spAutoFit/>
          </a:bodyPr>
          <a:lstStyle/>
          <a:p>
            <a:r>
              <a:rPr lang="en-US" altLang="ja-JP" sz="2400" dirty="0"/>
              <a:t>Linear Model</a:t>
            </a:r>
            <a:endParaRPr kumimoji="1" lang="ja-JP" altLang="en-US" sz="2400"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F648FEFA-78EB-9E47-1175-FD3A1284A251}"/>
                  </a:ext>
                </a:extLst>
              </p:cNvPr>
              <p:cNvSpPr txBox="1"/>
              <p:nvPr/>
            </p:nvSpPr>
            <p:spPr>
              <a:xfrm>
                <a:off x="48265" y="4735744"/>
                <a:ext cx="5695310" cy="1754326"/>
              </a:xfrm>
              <a:prstGeom prst="rect">
                <a:avLst/>
              </a:prstGeom>
              <a:noFill/>
            </p:spPr>
            <p:txBody>
              <a:bodyPr wrap="square" rtlCol="0">
                <a:spAutoFit/>
              </a:bodyPr>
              <a:lstStyle/>
              <a:p>
                <a:r>
                  <a:rPr lang="en-US" altLang="ja-JP" dirty="0"/>
                  <a:t>Region1 and Region2 included 3 elements.</a:t>
                </a:r>
              </a:p>
              <a:p>
                <a:r>
                  <a:rPr lang="en-US" altLang="ja-JP" dirty="0"/>
                  <a:t>The region is divided by the threshold of x = 10.</a:t>
                </a:r>
              </a:p>
              <a:p>
                <a:r>
                  <a:rPr lang="en-US" altLang="ja-JP" dirty="0"/>
                  <a:t>Inside the region y has constant value.</a:t>
                </a:r>
              </a:p>
              <a:p>
                <a:r>
                  <a:rPr lang="en-US" altLang="ja-JP" dirty="0"/>
                  <a:t>Ex. </a:t>
                </a:r>
                <a14:m>
                  <m:oMath xmlns:m="http://schemas.openxmlformats.org/officeDocument/2006/math">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i="1">
                        <a:latin typeface="Cambria Math" panose="02040503050406030204" pitchFamily="18" charset="0"/>
                      </a:rPr>
                      <m: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r>
                      <a:rPr lang="en-US" altLang="ja-JP" i="1">
                        <a:latin typeface="Cambria Math" panose="02040503050406030204" pitchFamily="18" charset="0"/>
                      </a:rPr>
                      <m:t>𝑥</m:t>
                    </m:r>
                    <m:r>
                      <a:rPr lang="en-US" altLang="ja-JP" i="1">
                        <a:latin typeface="Cambria Math" panose="02040503050406030204" pitchFamily="18" charset="0"/>
                      </a:rPr>
                      <m:t>&gt;10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ja-JP" altLang="en-US" dirty="0"/>
                  <a:t>→</a:t>
                </a:r>
                <a:r>
                  <a:rPr lang="en-US" altLang="ja-JP" dirty="0"/>
                  <a:t>independent of y value of </a:t>
                </a:r>
                <a:r>
                  <a:rPr lang="ja-JP" altLang="en-US" dirty="0">
                    <a:solidFill>
                      <a:schemeClr val="accent4"/>
                    </a:solidFill>
                  </a:rPr>
                  <a:t>★</a:t>
                </a:r>
                <a:r>
                  <a:rPr lang="en-US" altLang="ja-JP" dirty="0"/>
                  <a:t>,</a:t>
                </a:r>
                <a:r>
                  <a:rPr lang="ja-JP" altLang="en-US" dirty="0"/>
                  <a:t> </a:t>
                </a:r>
                <a:r>
                  <a:rPr lang="en-US" altLang="ja-JP" dirty="0"/>
                  <a:t>predicted y value is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en-US" altLang="ja-JP" dirty="0"/>
                  <a:t>    in the Region2.</a:t>
                </a:r>
              </a:p>
            </p:txBody>
          </p:sp>
        </mc:Choice>
        <mc:Fallback xmlns="">
          <p:sp>
            <p:nvSpPr>
              <p:cNvPr id="84" name="テキスト ボックス 83">
                <a:extLst>
                  <a:ext uri="{FF2B5EF4-FFF2-40B4-BE49-F238E27FC236}">
                    <a16:creationId xmlns:a16="http://schemas.microsoft.com/office/drawing/2014/main" id="{F648FEFA-78EB-9E47-1175-FD3A1284A251}"/>
                  </a:ext>
                </a:extLst>
              </p:cNvPr>
              <p:cNvSpPr txBox="1">
                <a:spLocks noRot="1" noChangeAspect="1" noMove="1" noResize="1" noEditPoints="1" noAdjustHandles="1" noChangeArrowheads="1" noChangeShapeType="1" noTextEdit="1"/>
              </p:cNvSpPr>
              <p:nvPr/>
            </p:nvSpPr>
            <p:spPr>
              <a:xfrm>
                <a:off x="48265" y="4735744"/>
                <a:ext cx="5695310" cy="1754326"/>
              </a:xfrm>
              <a:prstGeom prst="rect">
                <a:avLst/>
              </a:prstGeom>
              <a:blipFill>
                <a:blip r:embed="rId2"/>
                <a:stretch>
                  <a:fillRect l="-964" t="-2083" b="-4514"/>
                </a:stretch>
              </a:blipFill>
            </p:spPr>
            <p:txBody>
              <a:bodyPr/>
              <a:lstStyle/>
              <a:p>
                <a:r>
                  <a:rPr lang="ja-JP" altLang="en-US">
                    <a:noFill/>
                  </a:rPr>
                  <a:t> </a:t>
                </a:r>
              </a:p>
            </p:txBody>
          </p:sp>
        </mc:Fallback>
      </mc:AlternateContent>
      <p:sp>
        <p:nvSpPr>
          <p:cNvPr id="93" name="テキスト ボックス 92">
            <a:extLst>
              <a:ext uri="{FF2B5EF4-FFF2-40B4-BE49-F238E27FC236}">
                <a16:creationId xmlns:a16="http://schemas.microsoft.com/office/drawing/2014/main" id="{3EA951E5-162A-7F55-5EAD-F1A4A0171753}"/>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94" name="タイトル 4">
            <a:extLst>
              <a:ext uri="{FF2B5EF4-FFF2-40B4-BE49-F238E27FC236}">
                <a16:creationId xmlns:a16="http://schemas.microsoft.com/office/drawing/2014/main" id="{89D160EE-FAEA-A489-CC07-02DA97760569}"/>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B-3</a:t>
            </a:r>
            <a:r>
              <a:rPr lang="ja-JP" altLang="en-US" dirty="0"/>
              <a:t>：</a:t>
            </a:r>
            <a:r>
              <a:rPr lang="en-US" altLang="ja-JP" dirty="0"/>
              <a:t>Consideration of B-2 </a:t>
            </a:r>
            <a:r>
              <a:rPr lang="ja-JP" altLang="en-US" dirty="0"/>
              <a:t>（</a:t>
            </a:r>
            <a:r>
              <a:rPr lang="en-US" altLang="ja-JP" dirty="0"/>
              <a:t>Characteristics of Random Forest</a:t>
            </a:r>
            <a:r>
              <a:rPr lang="ja-JP" altLang="en-US" dirty="0"/>
              <a:t>）</a:t>
            </a:r>
          </a:p>
        </p:txBody>
      </p:sp>
      <p:sp>
        <p:nvSpPr>
          <p:cNvPr id="97" name="テキスト ボックス 96">
            <a:extLst>
              <a:ext uri="{FF2B5EF4-FFF2-40B4-BE49-F238E27FC236}">
                <a16:creationId xmlns:a16="http://schemas.microsoft.com/office/drawing/2014/main" id="{A2CD5778-6F47-41EC-E8DA-324F6A265C5A}"/>
              </a:ext>
            </a:extLst>
          </p:cNvPr>
          <p:cNvSpPr txBox="1"/>
          <p:nvPr/>
        </p:nvSpPr>
        <p:spPr>
          <a:xfrm>
            <a:off x="217657" y="830246"/>
            <a:ext cx="9034401" cy="461665"/>
          </a:xfrm>
          <a:prstGeom prst="rect">
            <a:avLst/>
          </a:prstGeom>
          <a:noFill/>
        </p:spPr>
        <p:txBody>
          <a:bodyPr wrap="square" rtlCol="0">
            <a:spAutoFit/>
          </a:bodyPr>
          <a:lstStyle/>
          <a:p>
            <a:r>
              <a:rPr kumimoji="1" lang="en-US" altLang="ja-JP" sz="2400" dirty="0"/>
              <a:t>Example</a:t>
            </a:r>
            <a:r>
              <a:rPr kumimoji="1" lang="ja-JP" altLang="en-US" sz="2400" dirty="0"/>
              <a:t>：</a:t>
            </a:r>
            <a:r>
              <a:rPr kumimoji="1" lang="en-US" altLang="ja-JP" sz="2400" dirty="0"/>
              <a:t>different impact of outlier depending on Models </a:t>
            </a:r>
            <a:endParaRPr kumimoji="1" lang="ja-JP" altLang="en-US" sz="2400" dirty="0"/>
          </a:p>
        </p:txBody>
      </p:sp>
      <p:sp>
        <p:nvSpPr>
          <p:cNvPr id="42" name="矢印: 左右 41">
            <a:extLst>
              <a:ext uri="{FF2B5EF4-FFF2-40B4-BE49-F238E27FC236}">
                <a16:creationId xmlns:a16="http://schemas.microsoft.com/office/drawing/2014/main" id="{34DD9924-5528-1BDC-D13E-2150721CAD62}"/>
              </a:ext>
            </a:extLst>
          </p:cNvPr>
          <p:cNvSpPr/>
          <p:nvPr/>
        </p:nvSpPr>
        <p:spPr>
          <a:xfrm>
            <a:off x="4197769" y="2732096"/>
            <a:ext cx="3957335" cy="14237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7898754D-9AB8-A491-EDCB-F878F9E156B1}"/>
              </a:ext>
            </a:extLst>
          </p:cNvPr>
          <p:cNvSpPr txBox="1"/>
          <p:nvPr/>
        </p:nvSpPr>
        <p:spPr>
          <a:xfrm>
            <a:off x="6817007" y="4826525"/>
            <a:ext cx="5234336" cy="1200329"/>
          </a:xfrm>
          <a:prstGeom prst="rect">
            <a:avLst/>
          </a:prstGeom>
          <a:noFill/>
        </p:spPr>
        <p:txBody>
          <a:bodyPr wrap="square" rtlCol="0">
            <a:spAutoFit/>
          </a:bodyPr>
          <a:lstStyle/>
          <a:p>
            <a:r>
              <a:rPr lang="en-US" altLang="ja-JP" dirty="0"/>
              <a:t>The predicted y value depends on x value of </a:t>
            </a:r>
            <a:r>
              <a:rPr lang="ja-JP" altLang="en-US" dirty="0">
                <a:solidFill>
                  <a:schemeClr val="accent4"/>
                </a:solidFill>
              </a:rPr>
              <a:t>★</a:t>
            </a:r>
            <a:r>
              <a:rPr lang="en-US" altLang="ja-JP" dirty="0"/>
              <a:t>. </a:t>
            </a:r>
          </a:p>
          <a:p>
            <a:r>
              <a:rPr lang="ja-JP" altLang="en-US" dirty="0"/>
              <a:t>→</a:t>
            </a:r>
            <a:r>
              <a:rPr lang="en-US" altLang="ja-JP" dirty="0"/>
              <a:t>The predicted y value is y3 in the proportion of x value of </a:t>
            </a:r>
            <a:r>
              <a:rPr lang="ja-JP" altLang="en-US" dirty="0">
                <a:solidFill>
                  <a:schemeClr val="accent4"/>
                </a:solidFill>
              </a:rPr>
              <a:t>★</a:t>
            </a:r>
            <a:r>
              <a:rPr lang="en-US" altLang="ja-JP" dirty="0"/>
              <a:t>.</a:t>
            </a:r>
          </a:p>
          <a:p>
            <a:endParaRPr kumimoji="1" lang="ja-JP" altLang="en-US" dirty="0"/>
          </a:p>
        </p:txBody>
      </p:sp>
      <p:cxnSp>
        <p:nvCxnSpPr>
          <p:cNvPr id="102" name="直線コネクタ 101">
            <a:extLst>
              <a:ext uri="{FF2B5EF4-FFF2-40B4-BE49-F238E27FC236}">
                <a16:creationId xmlns:a16="http://schemas.microsoft.com/office/drawing/2014/main" id="{A1AE1587-12E5-C3C2-0F6D-B0BD84D72A3D}"/>
              </a:ext>
            </a:extLst>
          </p:cNvPr>
          <p:cNvCxnSpPr>
            <a:cxnSpLocks/>
          </p:cNvCxnSpPr>
          <p:nvPr/>
        </p:nvCxnSpPr>
        <p:spPr>
          <a:xfrm>
            <a:off x="2122271" y="2598423"/>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0EA33697-4418-B78F-6878-E83F88950C2D}"/>
              </a:ext>
            </a:extLst>
          </p:cNvPr>
          <p:cNvSpPr txBox="1"/>
          <p:nvPr/>
        </p:nvSpPr>
        <p:spPr>
          <a:xfrm>
            <a:off x="4462270" y="3026703"/>
            <a:ext cx="3626172" cy="830997"/>
          </a:xfrm>
          <a:prstGeom prst="rect">
            <a:avLst/>
          </a:prstGeom>
          <a:noFill/>
        </p:spPr>
        <p:txBody>
          <a:bodyPr wrap="square" rtlCol="0">
            <a:spAutoFit/>
          </a:bodyPr>
          <a:lstStyle/>
          <a:p>
            <a:r>
              <a:rPr kumimoji="1" lang="en-US" altLang="ja-JP" sz="2400" dirty="0">
                <a:solidFill>
                  <a:schemeClr val="bg1"/>
                </a:solidFill>
              </a:rPr>
              <a:t>Random forest Model is more stable to outliers</a:t>
            </a:r>
            <a:endParaRPr kumimoji="1" lang="ja-JP" altLang="en-US" sz="2400" dirty="0">
              <a:solidFill>
                <a:schemeClr val="bg1"/>
              </a:solidFill>
            </a:endParaRPr>
          </a:p>
        </p:txBody>
      </p:sp>
      <p:cxnSp>
        <p:nvCxnSpPr>
          <p:cNvPr id="17" name="直線矢印コネクタ 16">
            <a:extLst>
              <a:ext uri="{FF2B5EF4-FFF2-40B4-BE49-F238E27FC236}">
                <a16:creationId xmlns:a16="http://schemas.microsoft.com/office/drawing/2014/main" id="{EE03BE43-10FE-0838-387C-63269E2D1229}"/>
              </a:ext>
            </a:extLst>
          </p:cNvPr>
          <p:cNvCxnSpPr>
            <a:cxnSpLocks/>
          </p:cNvCxnSpPr>
          <p:nvPr/>
        </p:nvCxnSpPr>
        <p:spPr>
          <a:xfrm flipH="1" flipV="1">
            <a:off x="11539719" y="2831209"/>
            <a:ext cx="1318" cy="884062"/>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A7262A21-BD04-734A-A874-6FB77D002961}"/>
              </a:ext>
            </a:extLst>
          </p:cNvPr>
          <p:cNvSpPr/>
          <p:nvPr/>
        </p:nvSpPr>
        <p:spPr>
          <a:xfrm>
            <a:off x="902037" y="406952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6FD7A9E6-395E-E8DC-3EC7-7AC6619F0E59}"/>
              </a:ext>
            </a:extLst>
          </p:cNvPr>
          <p:cNvSpPr/>
          <p:nvPr/>
        </p:nvSpPr>
        <p:spPr>
          <a:xfrm>
            <a:off x="986813" y="373973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楕円 97">
            <a:extLst>
              <a:ext uri="{FF2B5EF4-FFF2-40B4-BE49-F238E27FC236}">
                <a16:creationId xmlns:a16="http://schemas.microsoft.com/office/drawing/2014/main" id="{6C58C2FA-BB5C-6FD3-10F2-DF3DDD59491A}"/>
              </a:ext>
            </a:extLst>
          </p:cNvPr>
          <p:cNvSpPr/>
          <p:nvPr/>
        </p:nvSpPr>
        <p:spPr>
          <a:xfrm>
            <a:off x="1315316" y="3795366"/>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楕円 99">
            <a:extLst>
              <a:ext uri="{FF2B5EF4-FFF2-40B4-BE49-F238E27FC236}">
                <a16:creationId xmlns:a16="http://schemas.microsoft.com/office/drawing/2014/main" id="{44ACF24C-D3D2-8BB5-4C1A-C536DADF193D}"/>
              </a:ext>
            </a:extLst>
          </p:cNvPr>
          <p:cNvSpPr/>
          <p:nvPr/>
        </p:nvSpPr>
        <p:spPr>
          <a:xfrm flipH="1" flipV="1">
            <a:off x="2161368" y="323066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楕円 100">
            <a:extLst>
              <a:ext uri="{FF2B5EF4-FFF2-40B4-BE49-F238E27FC236}">
                <a16:creationId xmlns:a16="http://schemas.microsoft.com/office/drawing/2014/main" id="{C6957E70-AA87-EC33-8654-40A136416A9F}"/>
              </a:ext>
            </a:extLst>
          </p:cNvPr>
          <p:cNvSpPr/>
          <p:nvPr/>
        </p:nvSpPr>
        <p:spPr>
          <a:xfrm flipH="1" flipV="1">
            <a:off x="2076593" y="356045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楕円 102">
            <a:extLst>
              <a:ext uri="{FF2B5EF4-FFF2-40B4-BE49-F238E27FC236}">
                <a16:creationId xmlns:a16="http://schemas.microsoft.com/office/drawing/2014/main" id="{970EA03F-E835-0046-A902-31D6387337FE}"/>
              </a:ext>
            </a:extLst>
          </p:cNvPr>
          <p:cNvSpPr/>
          <p:nvPr/>
        </p:nvSpPr>
        <p:spPr>
          <a:xfrm flipH="1" flipV="1">
            <a:off x="1748090" y="350482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EB1033BE-1421-D770-EE2C-5408C0B94807}"/>
              </a:ext>
            </a:extLst>
          </p:cNvPr>
          <p:cNvSpPr txBox="1"/>
          <p:nvPr/>
        </p:nvSpPr>
        <p:spPr>
          <a:xfrm>
            <a:off x="3865694" y="4373485"/>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109" name="テキスト ボックス 108">
            <a:extLst>
              <a:ext uri="{FF2B5EF4-FFF2-40B4-BE49-F238E27FC236}">
                <a16:creationId xmlns:a16="http://schemas.microsoft.com/office/drawing/2014/main" id="{47D7457C-F802-02C9-92BF-DC6D4B3D16BA}"/>
              </a:ext>
            </a:extLst>
          </p:cNvPr>
          <p:cNvSpPr txBox="1"/>
          <p:nvPr/>
        </p:nvSpPr>
        <p:spPr>
          <a:xfrm>
            <a:off x="3600724" y="3547310"/>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13" name="直線コネクタ 112">
            <a:extLst>
              <a:ext uri="{FF2B5EF4-FFF2-40B4-BE49-F238E27FC236}">
                <a16:creationId xmlns:a16="http://schemas.microsoft.com/office/drawing/2014/main" id="{4A1DB6F9-616E-EB04-3E21-E53F19D397A8}"/>
              </a:ext>
            </a:extLst>
          </p:cNvPr>
          <p:cNvCxnSpPr/>
          <p:nvPr/>
        </p:nvCxnSpPr>
        <p:spPr>
          <a:xfrm>
            <a:off x="567519" y="3949379"/>
            <a:ext cx="108977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2EF4FC69-1387-1400-7E77-CDCFF219B4BE}"/>
              </a:ext>
            </a:extLst>
          </p:cNvPr>
          <p:cNvCxnSpPr>
            <a:cxnSpLocks/>
          </p:cNvCxnSpPr>
          <p:nvPr/>
        </p:nvCxnSpPr>
        <p:spPr>
          <a:xfrm>
            <a:off x="1657297" y="3422065"/>
            <a:ext cx="247515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122B9A9-1627-73F4-3A72-7EF60F22669F}"/>
              </a:ext>
            </a:extLst>
          </p:cNvPr>
          <p:cNvCxnSpPr>
            <a:cxnSpLocks/>
          </p:cNvCxnSpPr>
          <p:nvPr/>
        </p:nvCxnSpPr>
        <p:spPr>
          <a:xfrm>
            <a:off x="547146" y="3422635"/>
            <a:ext cx="1116166" cy="0"/>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00D7981A-9979-CA10-2EE3-C88772D37757}"/>
                  </a:ext>
                </a:extLst>
              </p:cNvPr>
              <p:cNvSpPr txBox="1"/>
              <p:nvPr/>
            </p:nvSpPr>
            <p:spPr>
              <a:xfrm>
                <a:off x="113278" y="3184559"/>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oMath>
                  </m:oMathPara>
                </a14:m>
                <a:endParaRPr lang="ja-JP" altLang="en-US" dirty="0"/>
              </a:p>
            </p:txBody>
          </p:sp>
        </mc:Choice>
        <mc:Fallback xmlns="">
          <p:sp>
            <p:nvSpPr>
              <p:cNvPr id="116" name="テキスト ボックス 115">
                <a:extLst>
                  <a:ext uri="{FF2B5EF4-FFF2-40B4-BE49-F238E27FC236}">
                    <a16:creationId xmlns:a16="http://schemas.microsoft.com/office/drawing/2014/main" id="{00D7981A-9979-CA10-2EE3-C88772D37757}"/>
                  </a:ext>
                </a:extLst>
              </p:cNvPr>
              <p:cNvSpPr txBox="1">
                <a:spLocks noRot="1" noChangeAspect="1" noMove="1" noResize="1" noEditPoints="1" noAdjustHandles="1" noChangeArrowheads="1" noChangeShapeType="1" noTextEdit="1"/>
              </p:cNvSpPr>
              <p:nvPr/>
            </p:nvSpPr>
            <p:spPr>
              <a:xfrm>
                <a:off x="113278" y="3184559"/>
                <a:ext cx="499283" cy="369332"/>
              </a:xfrm>
              <a:prstGeom prst="rect">
                <a:avLst/>
              </a:prstGeom>
              <a:blipFill>
                <a:blip r:embed="rId3"/>
                <a:stretch>
                  <a:fillRect b="-8197"/>
                </a:stretch>
              </a:blipFill>
            </p:spPr>
            <p:txBody>
              <a:bodyPr/>
              <a:lstStyle/>
              <a:p>
                <a:r>
                  <a:rPr lang="ja-JP" altLang="en-US">
                    <a:noFill/>
                  </a:rPr>
                  <a:t> </a:t>
                </a:r>
              </a:p>
            </p:txBody>
          </p:sp>
        </mc:Fallback>
      </mc:AlternateContent>
      <p:grpSp>
        <p:nvGrpSpPr>
          <p:cNvPr id="89" name="グループ化 88">
            <a:extLst>
              <a:ext uri="{FF2B5EF4-FFF2-40B4-BE49-F238E27FC236}">
                <a16:creationId xmlns:a16="http://schemas.microsoft.com/office/drawing/2014/main" id="{90086BC5-F6EB-867F-0FDC-591DDA4F0404}"/>
              </a:ext>
            </a:extLst>
          </p:cNvPr>
          <p:cNvGrpSpPr/>
          <p:nvPr/>
        </p:nvGrpSpPr>
        <p:grpSpPr>
          <a:xfrm>
            <a:off x="547146" y="2240121"/>
            <a:ext cx="3570640" cy="2110748"/>
            <a:chOff x="2001253" y="2483519"/>
            <a:chExt cx="2767255" cy="2081393"/>
          </a:xfrm>
        </p:grpSpPr>
        <p:cxnSp>
          <p:nvCxnSpPr>
            <p:cNvPr id="91" name="直線矢印コネクタ 90">
              <a:extLst>
                <a:ext uri="{FF2B5EF4-FFF2-40B4-BE49-F238E27FC236}">
                  <a16:creationId xmlns:a16="http://schemas.microsoft.com/office/drawing/2014/main" id="{3BD160C0-299D-F5DD-1699-334879AC4C3A}"/>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6986D594-D6E2-7E70-389F-E04AFF390157}"/>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40240A35-D9A3-4C23-C8A2-3966EB77EAF4}"/>
                  </a:ext>
                </a:extLst>
              </p:cNvPr>
              <p:cNvSpPr txBox="1"/>
              <p:nvPr/>
            </p:nvSpPr>
            <p:spPr>
              <a:xfrm>
                <a:off x="122976" y="3695418"/>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oMath>
                  </m:oMathPara>
                </a14:m>
                <a:endParaRPr lang="ja-JP" altLang="en-US" dirty="0"/>
              </a:p>
            </p:txBody>
          </p:sp>
        </mc:Choice>
        <mc:Fallback xmlns="">
          <p:sp>
            <p:nvSpPr>
              <p:cNvPr id="117" name="テキスト ボックス 116">
                <a:extLst>
                  <a:ext uri="{FF2B5EF4-FFF2-40B4-BE49-F238E27FC236}">
                    <a16:creationId xmlns:a16="http://schemas.microsoft.com/office/drawing/2014/main" id="{40240A35-D9A3-4C23-C8A2-3966EB77EAF4}"/>
                  </a:ext>
                </a:extLst>
              </p:cNvPr>
              <p:cNvSpPr txBox="1">
                <a:spLocks noRot="1" noChangeAspect="1" noMove="1" noResize="1" noEditPoints="1" noAdjustHandles="1" noChangeArrowheads="1" noChangeShapeType="1" noTextEdit="1"/>
              </p:cNvSpPr>
              <p:nvPr/>
            </p:nvSpPr>
            <p:spPr>
              <a:xfrm>
                <a:off x="122976" y="3695418"/>
                <a:ext cx="499283" cy="369332"/>
              </a:xfrm>
              <a:prstGeom prst="rect">
                <a:avLst/>
              </a:prstGeom>
              <a:blipFill>
                <a:blip r:embed="rId4"/>
                <a:stretch>
                  <a:fillRect b="-8197"/>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64E0524B-C7F7-AA07-6C2E-0AA0AAC595FB}"/>
              </a:ext>
            </a:extLst>
          </p:cNvPr>
          <p:cNvSpPr txBox="1"/>
          <p:nvPr/>
        </p:nvSpPr>
        <p:spPr>
          <a:xfrm>
            <a:off x="11274749" y="3567257"/>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20" name="直線矢印コネクタ 119">
            <a:extLst>
              <a:ext uri="{FF2B5EF4-FFF2-40B4-BE49-F238E27FC236}">
                <a16:creationId xmlns:a16="http://schemas.microsoft.com/office/drawing/2014/main" id="{2A406B9C-59BD-96A9-8E40-6956DEA2602F}"/>
              </a:ext>
            </a:extLst>
          </p:cNvPr>
          <p:cNvCxnSpPr>
            <a:cxnSpLocks/>
          </p:cNvCxnSpPr>
          <p:nvPr/>
        </p:nvCxnSpPr>
        <p:spPr>
          <a:xfrm flipV="1">
            <a:off x="3870526" y="3467905"/>
            <a:ext cx="0" cy="314158"/>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A9F85CFA-95FD-4E46-159C-2CF46B76CA93}"/>
              </a:ext>
            </a:extLst>
          </p:cNvPr>
          <p:cNvSpPr txBox="1"/>
          <p:nvPr/>
        </p:nvSpPr>
        <p:spPr>
          <a:xfrm>
            <a:off x="885083" y="2399014"/>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07" name="テキスト ボックス 106">
            <a:extLst>
              <a:ext uri="{FF2B5EF4-FFF2-40B4-BE49-F238E27FC236}">
                <a16:creationId xmlns:a16="http://schemas.microsoft.com/office/drawing/2014/main" id="{32D7AA5D-5894-080E-D349-244D2CEF01AC}"/>
              </a:ext>
            </a:extLst>
          </p:cNvPr>
          <p:cNvSpPr txBox="1"/>
          <p:nvPr/>
        </p:nvSpPr>
        <p:spPr>
          <a:xfrm>
            <a:off x="550413" y="2333825"/>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27" name="テキスト ボックス 126">
            <a:extLst>
              <a:ext uri="{FF2B5EF4-FFF2-40B4-BE49-F238E27FC236}">
                <a16:creationId xmlns:a16="http://schemas.microsoft.com/office/drawing/2014/main" id="{2C8E64EB-4B18-4DF7-189F-AF5C85A99347}"/>
              </a:ext>
            </a:extLst>
          </p:cNvPr>
          <p:cNvSpPr txBox="1"/>
          <p:nvPr/>
        </p:nvSpPr>
        <p:spPr>
          <a:xfrm>
            <a:off x="2532323" y="2410941"/>
            <a:ext cx="1724055" cy="369332"/>
          </a:xfrm>
          <a:prstGeom prst="rect">
            <a:avLst/>
          </a:prstGeom>
          <a:noFill/>
        </p:spPr>
        <p:txBody>
          <a:bodyPr wrap="square">
            <a:spAutoFit/>
          </a:bodyPr>
          <a:lstStyle/>
          <a:p>
            <a:r>
              <a:rPr lang="ja-JP" altLang="en-US" dirty="0"/>
              <a:t>Learned model</a:t>
            </a:r>
          </a:p>
        </p:txBody>
      </p:sp>
      <p:cxnSp>
        <p:nvCxnSpPr>
          <p:cNvPr id="132" name="直線コネクタ 131">
            <a:extLst>
              <a:ext uri="{FF2B5EF4-FFF2-40B4-BE49-F238E27FC236}">
                <a16:creationId xmlns:a16="http://schemas.microsoft.com/office/drawing/2014/main" id="{DE1BD964-9DF5-EEEA-84A1-E3FC1FCA86FC}"/>
              </a:ext>
            </a:extLst>
          </p:cNvPr>
          <p:cNvCxnSpPr>
            <a:cxnSpLocks/>
          </p:cNvCxnSpPr>
          <p:nvPr/>
        </p:nvCxnSpPr>
        <p:spPr>
          <a:xfrm>
            <a:off x="9847450" y="2598224"/>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A2694507-A461-5124-41E4-FD4F1032530C}"/>
              </a:ext>
            </a:extLst>
          </p:cNvPr>
          <p:cNvSpPr txBox="1"/>
          <p:nvPr/>
        </p:nvSpPr>
        <p:spPr>
          <a:xfrm>
            <a:off x="8610262" y="2398815"/>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34" name="テキスト ボックス 133">
            <a:extLst>
              <a:ext uri="{FF2B5EF4-FFF2-40B4-BE49-F238E27FC236}">
                <a16:creationId xmlns:a16="http://schemas.microsoft.com/office/drawing/2014/main" id="{4DEC2A2E-5420-1381-0F7E-CBB639A1E628}"/>
              </a:ext>
            </a:extLst>
          </p:cNvPr>
          <p:cNvSpPr txBox="1"/>
          <p:nvPr/>
        </p:nvSpPr>
        <p:spPr>
          <a:xfrm>
            <a:off x="8275592" y="2333626"/>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35" name="テキスト ボックス 134">
            <a:extLst>
              <a:ext uri="{FF2B5EF4-FFF2-40B4-BE49-F238E27FC236}">
                <a16:creationId xmlns:a16="http://schemas.microsoft.com/office/drawing/2014/main" id="{22549FD5-59F0-6070-B2E5-8EF71E459B74}"/>
              </a:ext>
            </a:extLst>
          </p:cNvPr>
          <p:cNvSpPr txBox="1"/>
          <p:nvPr/>
        </p:nvSpPr>
        <p:spPr>
          <a:xfrm>
            <a:off x="10257502" y="2410742"/>
            <a:ext cx="1724055" cy="369332"/>
          </a:xfrm>
          <a:prstGeom prst="rect">
            <a:avLst/>
          </a:prstGeom>
          <a:noFill/>
        </p:spPr>
        <p:txBody>
          <a:bodyPr wrap="square">
            <a:spAutoFit/>
          </a:bodyPr>
          <a:lstStyle/>
          <a:p>
            <a:r>
              <a:rPr lang="ja-JP" altLang="en-US" dirty="0"/>
              <a:t>Learned model</a:t>
            </a:r>
          </a:p>
        </p:txBody>
      </p:sp>
      <p:sp>
        <p:nvSpPr>
          <p:cNvPr id="138" name="テキスト ボックス 137">
            <a:extLst>
              <a:ext uri="{FF2B5EF4-FFF2-40B4-BE49-F238E27FC236}">
                <a16:creationId xmlns:a16="http://schemas.microsoft.com/office/drawing/2014/main" id="{2C3369E1-17CC-BEA1-4F1D-6AA5EB523396}"/>
              </a:ext>
            </a:extLst>
          </p:cNvPr>
          <p:cNvSpPr txBox="1"/>
          <p:nvPr/>
        </p:nvSpPr>
        <p:spPr>
          <a:xfrm>
            <a:off x="179893"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142" name="テキスト ボックス 141">
            <a:extLst>
              <a:ext uri="{FF2B5EF4-FFF2-40B4-BE49-F238E27FC236}">
                <a16:creationId xmlns:a16="http://schemas.microsoft.com/office/drawing/2014/main" id="{19DD410C-B59E-A9A1-B5E2-572E3251231C}"/>
              </a:ext>
            </a:extLst>
          </p:cNvPr>
          <p:cNvSpPr txBox="1"/>
          <p:nvPr/>
        </p:nvSpPr>
        <p:spPr>
          <a:xfrm>
            <a:off x="1507256" y="4323834"/>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43" name="テキスト ボックス 142">
            <a:extLst>
              <a:ext uri="{FF2B5EF4-FFF2-40B4-BE49-F238E27FC236}">
                <a16:creationId xmlns:a16="http://schemas.microsoft.com/office/drawing/2014/main" id="{B0B1B3A6-0FBB-72D6-B39E-70635E40C57F}"/>
              </a:ext>
            </a:extLst>
          </p:cNvPr>
          <p:cNvSpPr txBox="1"/>
          <p:nvPr/>
        </p:nvSpPr>
        <p:spPr>
          <a:xfrm>
            <a:off x="640148" y="2909447"/>
            <a:ext cx="1146468" cy="369332"/>
          </a:xfrm>
          <a:prstGeom prst="rect">
            <a:avLst/>
          </a:prstGeom>
          <a:noFill/>
        </p:spPr>
        <p:txBody>
          <a:bodyPr wrap="none" rtlCol="0">
            <a:spAutoFit/>
          </a:bodyPr>
          <a:lstStyle/>
          <a:p>
            <a:r>
              <a:rPr lang="en-US" altLang="ja-JP" dirty="0"/>
              <a:t>Region</a:t>
            </a:r>
            <a:r>
              <a:rPr lang="ja-JP" altLang="en-US" dirty="0"/>
              <a:t>１</a:t>
            </a:r>
            <a:endParaRPr kumimoji="1" lang="ja-JP" altLang="en-US" dirty="0"/>
          </a:p>
        </p:txBody>
      </p:sp>
      <p:sp>
        <p:nvSpPr>
          <p:cNvPr id="144" name="テキスト ボックス 143">
            <a:extLst>
              <a:ext uri="{FF2B5EF4-FFF2-40B4-BE49-F238E27FC236}">
                <a16:creationId xmlns:a16="http://schemas.microsoft.com/office/drawing/2014/main" id="{B234C0AD-A668-07FA-C36E-F63538F91A06}"/>
              </a:ext>
            </a:extLst>
          </p:cNvPr>
          <p:cNvSpPr txBox="1"/>
          <p:nvPr/>
        </p:nvSpPr>
        <p:spPr>
          <a:xfrm>
            <a:off x="2356769" y="2900408"/>
            <a:ext cx="1043876" cy="369332"/>
          </a:xfrm>
          <a:prstGeom prst="rect">
            <a:avLst/>
          </a:prstGeom>
          <a:noFill/>
        </p:spPr>
        <p:txBody>
          <a:bodyPr wrap="none" rtlCol="0">
            <a:spAutoFit/>
          </a:bodyPr>
          <a:lstStyle/>
          <a:p>
            <a:r>
              <a:rPr lang="en-US" altLang="ja-JP" dirty="0"/>
              <a:t>Region2</a:t>
            </a:r>
            <a:endParaRPr kumimoji="1" lang="ja-JP" altLang="en-US" dirty="0"/>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FC2282E5-3478-4DED-E102-B307F954C94B}"/>
                  </a:ext>
                </a:extLst>
              </p:cNvPr>
              <p:cNvSpPr txBox="1"/>
              <p:nvPr/>
            </p:nvSpPr>
            <p:spPr>
              <a:xfrm>
                <a:off x="7793114" y="2679984"/>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3</m:t>
                          </m:r>
                        </m:sub>
                      </m:sSub>
                    </m:oMath>
                  </m:oMathPara>
                </a14:m>
                <a:endParaRPr lang="ja-JP" altLang="en-US" dirty="0"/>
              </a:p>
            </p:txBody>
          </p:sp>
        </mc:Choice>
        <mc:Fallback xmlns="">
          <p:sp>
            <p:nvSpPr>
              <p:cNvPr id="148" name="テキスト ボックス 147">
                <a:extLst>
                  <a:ext uri="{FF2B5EF4-FFF2-40B4-BE49-F238E27FC236}">
                    <a16:creationId xmlns:a16="http://schemas.microsoft.com/office/drawing/2014/main" id="{FC2282E5-3478-4DED-E102-B307F954C94B}"/>
                  </a:ext>
                </a:extLst>
              </p:cNvPr>
              <p:cNvSpPr txBox="1">
                <a:spLocks noRot="1" noChangeAspect="1" noMove="1" noResize="1" noEditPoints="1" noAdjustHandles="1" noChangeArrowheads="1" noChangeShapeType="1" noTextEdit="1"/>
              </p:cNvSpPr>
              <p:nvPr/>
            </p:nvSpPr>
            <p:spPr>
              <a:xfrm>
                <a:off x="7793114" y="2679984"/>
                <a:ext cx="499283" cy="369332"/>
              </a:xfrm>
              <a:prstGeom prst="rect">
                <a:avLst/>
              </a:prstGeom>
              <a:blipFill>
                <a:blip r:embed="rId5"/>
                <a:stretch>
                  <a:fillRect b="-8333"/>
                </a:stretch>
              </a:blipFill>
            </p:spPr>
            <p:txBody>
              <a:bodyPr/>
              <a:lstStyle/>
              <a:p>
                <a:r>
                  <a:rPr lang="ja-JP" altLang="en-US">
                    <a:noFill/>
                  </a:rPr>
                  <a:t> </a:t>
                </a:r>
              </a:p>
            </p:txBody>
          </p:sp>
        </mc:Fallback>
      </mc:AlternateContent>
      <p:cxnSp>
        <p:nvCxnSpPr>
          <p:cNvPr id="150" name="直線コネクタ 149">
            <a:extLst>
              <a:ext uri="{FF2B5EF4-FFF2-40B4-BE49-F238E27FC236}">
                <a16:creationId xmlns:a16="http://schemas.microsoft.com/office/drawing/2014/main" id="{AF13F4D7-AC86-FA65-A799-422F743071E9}"/>
              </a:ext>
            </a:extLst>
          </p:cNvPr>
          <p:cNvCxnSpPr>
            <a:cxnSpLocks/>
          </p:cNvCxnSpPr>
          <p:nvPr/>
        </p:nvCxnSpPr>
        <p:spPr>
          <a:xfrm flipV="1">
            <a:off x="8221171" y="2856846"/>
            <a:ext cx="3318548" cy="52601"/>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B2E089C-770D-FF4E-1357-0E81622F47A0}"/>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FE7C43EF-A006-6A93-C297-39DAEE33F42C}"/>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10" name="テキスト ボックス 9">
            <a:extLst>
              <a:ext uri="{FF2B5EF4-FFF2-40B4-BE49-F238E27FC236}">
                <a16:creationId xmlns:a16="http://schemas.microsoft.com/office/drawing/2014/main" id="{1B6781DA-E306-EEB4-B043-90AB7C5F1658}"/>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11" name="タイトル 4">
            <a:extLst>
              <a:ext uri="{FF2B5EF4-FFF2-40B4-BE49-F238E27FC236}">
                <a16:creationId xmlns:a16="http://schemas.microsoft.com/office/drawing/2014/main" id="{D5D36190-99EF-CA7D-299F-E233B9B7D57E}"/>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Result</a:t>
            </a:r>
            <a:r>
              <a:rPr lang="ja-JP" altLang="en-US" dirty="0"/>
              <a:t>： </a:t>
            </a:r>
            <a:r>
              <a:rPr lang="en-US" altLang="ja-JP" dirty="0"/>
              <a:t>Changing Pretreatment Parameters for Permeate TOC</a:t>
            </a:r>
            <a:endParaRPr lang="ja-JP" altLang="en-US" dirty="0"/>
          </a:p>
        </p:txBody>
      </p:sp>
      <p:sp>
        <p:nvSpPr>
          <p:cNvPr id="20" name="正方形/長方形 19">
            <a:extLst>
              <a:ext uri="{FF2B5EF4-FFF2-40B4-BE49-F238E27FC236}">
                <a16:creationId xmlns:a16="http://schemas.microsoft.com/office/drawing/2014/main" id="{3219EB84-835B-750D-8113-43DF59029C0B}"/>
              </a:ext>
            </a:extLst>
          </p:cNvPr>
          <p:cNvSpPr/>
          <p:nvPr/>
        </p:nvSpPr>
        <p:spPr>
          <a:xfrm>
            <a:off x="0" y="4325557"/>
            <a:ext cx="12192000" cy="1729441"/>
          </a:xfrm>
          <a:prstGeom prst="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2F4412E-FDCB-5593-4C2D-2800E0816D93}"/>
              </a:ext>
            </a:extLst>
          </p:cNvPr>
          <p:cNvPicPr>
            <a:picLocks noChangeAspect="1"/>
          </p:cNvPicPr>
          <p:nvPr/>
        </p:nvPicPr>
        <p:blipFill rotWithShape="1">
          <a:blip r:embed="rId2">
            <a:extLst>
              <a:ext uri="{28A0092B-C50C-407E-A947-70E740481C1C}">
                <a14:useLocalDpi xmlns:a14="http://schemas.microsoft.com/office/drawing/2010/main" val="0"/>
              </a:ext>
            </a:extLst>
          </a:blip>
          <a:srcRect l="7876" t="10084" r="8812" b="-894"/>
          <a:stretch/>
        </p:blipFill>
        <p:spPr>
          <a:xfrm>
            <a:off x="6401545" y="4452804"/>
            <a:ext cx="5643094" cy="1537720"/>
          </a:xfrm>
          <a:prstGeom prst="rect">
            <a:avLst/>
          </a:prstGeom>
        </p:spPr>
      </p:pic>
      <p:pic>
        <p:nvPicPr>
          <p:cNvPr id="5" name="図 4" descr="グラフ&#10;&#10;自動的に生成された説明">
            <a:extLst>
              <a:ext uri="{FF2B5EF4-FFF2-40B4-BE49-F238E27FC236}">
                <a16:creationId xmlns:a16="http://schemas.microsoft.com/office/drawing/2014/main" id="{8FC91AAF-6A6F-0749-C246-2AD6D0978597}"/>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9190" r="9178"/>
          <a:stretch/>
        </p:blipFill>
        <p:spPr>
          <a:xfrm>
            <a:off x="517055" y="4452804"/>
            <a:ext cx="5643094" cy="1539758"/>
          </a:xfrm>
          <a:prstGeom prst="rect">
            <a:avLst/>
          </a:prstGeom>
        </p:spPr>
      </p:pic>
      <p:sp>
        <p:nvSpPr>
          <p:cNvPr id="18" name="正方形/長方形 17">
            <a:extLst>
              <a:ext uri="{FF2B5EF4-FFF2-40B4-BE49-F238E27FC236}">
                <a16:creationId xmlns:a16="http://schemas.microsoft.com/office/drawing/2014/main" id="{41829E20-4BFD-6D27-1F32-20D943D54C5E}"/>
              </a:ext>
            </a:extLst>
          </p:cNvPr>
          <p:cNvSpPr/>
          <p:nvPr/>
        </p:nvSpPr>
        <p:spPr>
          <a:xfrm>
            <a:off x="0" y="1977339"/>
            <a:ext cx="12192000" cy="1782238"/>
          </a:xfrm>
          <a:prstGeom prst="rect">
            <a:avLst/>
          </a:prstGeom>
          <a:solidFill>
            <a:srgbClr val="CC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7" name="図 6" descr="グラフ&#10;&#10;自動的に生成された説明">
            <a:extLst>
              <a:ext uri="{FF2B5EF4-FFF2-40B4-BE49-F238E27FC236}">
                <a16:creationId xmlns:a16="http://schemas.microsoft.com/office/drawing/2014/main" id="{19B2087A-E8A7-BA41-8D8C-D7823DA61F0B}"/>
              </a:ext>
            </a:extLst>
          </p:cNvPr>
          <p:cNvPicPr>
            <a:picLocks noChangeAspect="1"/>
          </p:cNvPicPr>
          <p:nvPr/>
        </p:nvPicPr>
        <p:blipFill rotWithShape="1">
          <a:blip r:embed="rId4">
            <a:extLst>
              <a:ext uri="{28A0092B-C50C-407E-A947-70E740481C1C}">
                <a14:useLocalDpi xmlns:a14="http://schemas.microsoft.com/office/drawing/2010/main" val="0"/>
              </a:ext>
            </a:extLst>
          </a:blip>
          <a:srcRect l="8240" t="10077" r="9336"/>
          <a:stretch/>
        </p:blipFill>
        <p:spPr>
          <a:xfrm>
            <a:off x="555415" y="2142205"/>
            <a:ext cx="5604735" cy="1528664"/>
          </a:xfrm>
          <a:prstGeom prst="rect">
            <a:avLst/>
          </a:prstGeom>
        </p:spPr>
      </p:pic>
      <p:pic>
        <p:nvPicPr>
          <p:cNvPr id="6" name="図 5" descr="グラフ&#10;&#10;自動的に生成された説明">
            <a:extLst>
              <a:ext uri="{FF2B5EF4-FFF2-40B4-BE49-F238E27FC236}">
                <a16:creationId xmlns:a16="http://schemas.microsoft.com/office/drawing/2014/main" id="{2BA7CF0A-6545-3D53-76AF-8B2EF1718E94}"/>
              </a:ext>
            </a:extLst>
          </p:cNvPr>
          <p:cNvPicPr>
            <a:picLocks noChangeAspect="1"/>
          </p:cNvPicPr>
          <p:nvPr/>
        </p:nvPicPr>
        <p:blipFill rotWithShape="1">
          <a:blip r:embed="rId5">
            <a:extLst>
              <a:ext uri="{28A0092B-C50C-407E-A947-70E740481C1C}">
                <a14:useLocalDpi xmlns:a14="http://schemas.microsoft.com/office/drawing/2010/main" val="0"/>
              </a:ext>
            </a:extLst>
          </a:blip>
          <a:srcRect l="8240" t="10077" r="9598"/>
          <a:stretch/>
        </p:blipFill>
        <p:spPr>
          <a:xfrm>
            <a:off x="6401545" y="2134516"/>
            <a:ext cx="5643094" cy="1544040"/>
          </a:xfrm>
          <a:prstGeom prst="rect">
            <a:avLst/>
          </a:prstGeom>
        </p:spPr>
      </p:pic>
      <p:sp>
        <p:nvSpPr>
          <p:cNvPr id="21" name="テキスト ボックス 20">
            <a:extLst>
              <a:ext uri="{FF2B5EF4-FFF2-40B4-BE49-F238E27FC236}">
                <a16:creationId xmlns:a16="http://schemas.microsoft.com/office/drawing/2014/main" id="{ABE5AAA2-F517-43FF-CED6-DBA8E6CBAD77}"/>
              </a:ext>
            </a:extLst>
          </p:cNvPr>
          <p:cNvSpPr txBox="1"/>
          <p:nvPr/>
        </p:nvSpPr>
        <p:spPr>
          <a:xfrm>
            <a:off x="23232" y="2438610"/>
            <a:ext cx="461665" cy="772006"/>
          </a:xfrm>
          <a:prstGeom prst="rect">
            <a:avLst/>
          </a:prstGeom>
          <a:noFill/>
        </p:spPr>
        <p:txBody>
          <a:bodyPr vert="eaVert" wrap="none" rtlCol="0">
            <a:spAutoFit/>
          </a:bodyPr>
          <a:lstStyle/>
          <a:p>
            <a:r>
              <a:rPr kumimoji="1" lang="en-US" altLang="ja-JP" dirty="0"/>
              <a:t>Before</a:t>
            </a:r>
            <a:endParaRPr kumimoji="1" lang="ja-JP" altLang="en-US" dirty="0"/>
          </a:p>
        </p:txBody>
      </p:sp>
      <p:sp>
        <p:nvSpPr>
          <p:cNvPr id="22" name="テキスト ボックス 21">
            <a:extLst>
              <a:ext uri="{FF2B5EF4-FFF2-40B4-BE49-F238E27FC236}">
                <a16:creationId xmlns:a16="http://schemas.microsoft.com/office/drawing/2014/main" id="{0673F32C-AAAE-AA5E-541B-5B6A203DE0A2}"/>
              </a:ext>
            </a:extLst>
          </p:cNvPr>
          <p:cNvSpPr txBox="1"/>
          <p:nvPr/>
        </p:nvSpPr>
        <p:spPr>
          <a:xfrm>
            <a:off x="23232" y="4936122"/>
            <a:ext cx="461665" cy="579646"/>
          </a:xfrm>
          <a:prstGeom prst="rect">
            <a:avLst/>
          </a:prstGeom>
          <a:noFill/>
        </p:spPr>
        <p:txBody>
          <a:bodyPr vert="eaVert" wrap="square" rtlCol="0">
            <a:spAutoFit/>
          </a:bodyPr>
          <a:lstStyle/>
          <a:p>
            <a:r>
              <a:rPr kumimoji="1" lang="en-US" altLang="ja-JP" dirty="0"/>
              <a:t>After</a:t>
            </a:r>
            <a:endParaRPr kumimoji="1" lang="ja-JP" altLang="en-US" dirty="0"/>
          </a:p>
        </p:txBody>
      </p:sp>
      <p:sp>
        <p:nvSpPr>
          <p:cNvPr id="25" name="テキスト ボックス 24">
            <a:extLst>
              <a:ext uri="{FF2B5EF4-FFF2-40B4-BE49-F238E27FC236}">
                <a16:creationId xmlns:a16="http://schemas.microsoft.com/office/drawing/2014/main" id="{FAEF35FF-D65E-2CA7-DDA4-1E34A63FE124}"/>
              </a:ext>
            </a:extLst>
          </p:cNvPr>
          <p:cNvSpPr txBox="1"/>
          <p:nvPr/>
        </p:nvSpPr>
        <p:spPr>
          <a:xfrm>
            <a:off x="116114" y="6375893"/>
            <a:ext cx="11635512" cy="369332"/>
          </a:xfrm>
          <a:prstGeom prst="rect">
            <a:avLst/>
          </a:prstGeom>
          <a:noFill/>
        </p:spPr>
        <p:txBody>
          <a:bodyPr wrap="square">
            <a:spAutoFit/>
          </a:bodyPr>
          <a:lstStyle/>
          <a:p>
            <a:r>
              <a:rPr lang="en-US" altLang="ja-JP" dirty="0"/>
              <a:t>Minor manual tuning is effective to minimize the error value.</a:t>
            </a:r>
            <a:r>
              <a:rPr lang="ja-JP" altLang="en-US" dirty="0"/>
              <a:t> </a:t>
            </a:r>
            <a:r>
              <a:rPr lang="en-US" altLang="ja-JP" dirty="0"/>
              <a:t>But tuning performance is highly influence of artifact.</a:t>
            </a:r>
          </a:p>
        </p:txBody>
      </p:sp>
      <p:sp>
        <p:nvSpPr>
          <p:cNvPr id="16" name="正方形/長方形 15">
            <a:extLst>
              <a:ext uri="{FF2B5EF4-FFF2-40B4-BE49-F238E27FC236}">
                <a16:creationId xmlns:a16="http://schemas.microsoft.com/office/drawing/2014/main" id="{16C91627-65F2-E5A9-9FB1-59E8B17A952C}"/>
              </a:ext>
            </a:extLst>
          </p:cNvPr>
          <p:cNvSpPr/>
          <p:nvPr/>
        </p:nvSpPr>
        <p:spPr>
          <a:xfrm>
            <a:off x="481615" y="1820011"/>
            <a:ext cx="5704468" cy="4438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5730B2FC-C93A-EF01-B4D4-75B0E086D7BD}"/>
              </a:ext>
            </a:extLst>
          </p:cNvPr>
          <p:cNvSpPr txBox="1"/>
          <p:nvPr/>
        </p:nvSpPr>
        <p:spPr>
          <a:xfrm>
            <a:off x="1879346" y="1630209"/>
            <a:ext cx="28991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b="0" dirty="0"/>
              <a:t>Multiple Regression Model</a:t>
            </a:r>
            <a:endParaRPr kumimoji="1" lang="ja-JP" altLang="en-US" dirty="0"/>
          </a:p>
        </p:txBody>
      </p:sp>
      <p:sp>
        <p:nvSpPr>
          <p:cNvPr id="17" name="正方形/長方形 16">
            <a:extLst>
              <a:ext uri="{FF2B5EF4-FFF2-40B4-BE49-F238E27FC236}">
                <a16:creationId xmlns:a16="http://schemas.microsoft.com/office/drawing/2014/main" id="{1F77261E-686C-CB24-F2AB-1E10534232FA}"/>
              </a:ext>
            </a:extLst>
          </p:cNvPr>
          <p:cNvSpPr/>
          <p:nvPr/>
        </p:nvSpPr>
        <p:spPr>
          <a:xfrm>
            <a:off x="6362558" y="1820011"/>
            <a:ext cx="5745488" cy="4434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1010878-56CD-F29F-66E2-1BAFD09B6DB8}"/>
              </a:ext>
            </a:extLst>
          </p:cNvPr>
          <p:cNvSpPr txBox="1"/>
          <p:nvPr/>
        </p:nvSpPr>
        <p:spPr>
          <a:xfrm>
            <a:off x="8532066" y="1621733"/>
            <a:ext cx="1631712" cy="3556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b="0" dirty="0"/>
              <a:t>Radom Forest</a:t>
            </a:r>
            <a:endParaRPr kumimoji="1" lang="ja-JP" altLang="en-US" dirty="0"/>
          </a:p>
        </p:txBody>
      </p:sp>
      <p:grpSp>
        <p:nvGrpSpPr>
          <p:cNvPr id="19" name="グループ化 18">
            <a:extLst>
              <a:ext uri="{FF2B5EF4-FFF2-40B4-BE49-F238E27FC236}">
                <a16:creationId xmlns:a16="http://schemas.microsoft.com/office/drawing/2014/main" id="{274CB35D-45ED-DC27-4BDC-447428CF9258}"/>
              </a:ext>
            </a:extLst>
          </p:cNvPr>
          <p:cNvGrpSpPr/>
          <p:nvPr/>
        </p:nvGrpSpPr>
        <p:grpSpPr>
          <a:xfrm>
            <a:off x="895916" y="3798116"/>
            <a:ext cx="4706033" cy="474285"/>
            <a:chOff x="895916" y="3798116"/>
            <a:chExt cx="4706033" cy="474285"/>
          </a:xfrm>
        </p:grpSpPr>
        <p:sp>
          <p:nvSpPr>
            <p:cNvPr id="2" name="矢印: 下 1">
              <a:extLst>
                <a:ext uri="{FF2B5EF4-FFF2-40B4-BE49-F238E27FC236}">
                  <a16:creationId xmlns:a16="http://schemas.microsoft.com/office/drawing/2014/main" id="{0D0417D1-245E-0F57-D94A-0BFC0D489940}"/>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7F145E10-78E2-EC08-3DF9-2CFBAFA3910A}"/>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grpSp>
        <p:nvGrpSpPr>
          <p:cNvPr id="23" name="グループ化 22">
            <a:extLst>
              <a:ext uri="{FF2B5EF4-FFF2-40B4-BE49-F238E27FC236}">
                <a16:creationId xmlns:a16="http://schemas.microsoft.com/office/drawing/2014/main" id="{0E89543F-A64A-70CA-B6FC-BBD70942016E}"/>
              </a:ext>
            </a:extLst>
          </p:cNvPr>
          <p:cNvGrpSpPr/>
          <p:nvPr/>
        </p:nvGrpSpPr>
        <p:grpSpPr>
          <a:xfrm>
            <a:off x="6870075" y="3812733"/>
            <a:ext cx="4706033" cy="474285"/>
            <a:chOff x="895916" y="3798116"/>
            <a:chExt cx="4706033" cy="474285"/>
          </a:xfrm>
        </p:grpSpPr>
        <p:sp>
          <p:nvSpPr>
            <p:cNvPr id="24" name="矢印: 下 23">
              <a:extLst>
                <a:ext uri="{FF2B5EF4-FFF2-40B4-BE49-F238E27FC236}">
                  <a16:creationId xmlns:a16="http://schemas.microsoft.com/office/drawing/2014/main" id="{DE6397DD-EA04-34DB-36C3-87D8EC9DFE19}"/>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EA786784-BBF6-9643-23E9-CCE65D561185}"/>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sp>
        <p:nvSpPr>
          <p:cNvPr id="28" name="テキスト ボックス 27">
            <a:extLst>
              <a:ext uri="{FF2B5EF4-FFF2-40B4-BE49-F238E27FC236}">
                <a16:creationId xmlns:a16="http://schemas.microsoft.com/office/drawing/2014/main" id="{B08E75A4-7C7A-32BD-789C-9172ACD4639C}"/>
              </a:ext>
            </a:extLst>
          </p:cNvPr>
          <p:cNvSpPr txBox="1"/>
          <p:nvPr/>
        </p:nvSpPr>
        <p:spPr>
          <a:xfrm>
            <a:off x="598111" y="1794044"/>
            <a:ext cx="543739" cy="369332"/>
          </a:xfrm>
          <a:prstGeom prst="rect">
            <a:avLst/>
          </a:prstGeom>
          <a:noFill/>
        </p:spPr>
        <p:txBody>
          <a:bodyPr wrap="none" rtlCol="0">
            <a:spAutoFit/>
          </a:bodyPr>
          <a:lstStyle/>
          <a:p>
            <a:r>
              <a:rPr kumimoji="1" lang="en-US" altLang="ja-JP" dirty="0"/>
              <a:t>A-1</a:t>
            </a:r>
            <a:endParaRPr kumimoji="1" lang="ja-JP" altLang="en-US" dirty="0"/>
          </a:p>
        </p:txBody>
      </p:sp>
      <p:sp>
        <p:nvSpPr>
          <p:cNvPr id="29" name="テキスト ボックス 28">
            <a:extLst>
              <a:ext uri="{FF2B5EF4-FFF2-40B4-BE49-F238E27FC236}">
                <a16:creationId xmlns:a16="http://schemas.microsoft.com/office/drawing/2014/main" id="{88282F82-BA22-5044-2315-F6A00D95F974}"/>
              </a:ext>
            </a:extLst>
          </p:cNvPr>
          <p:cNvSpPr txBox="1"/>
          <p:nvPr/>
        </p:nvSpPr>
        <p:spPr>
          <a:xfrm>
            <a:off x="598112" y="4146667"/>
            <a:ext cx="753732" cy="369332"/>
          </a:xfrm>
          <a:prstGeom prst="rect">
            <a:avLst/>
          </a:prstGeom>
          <a:noFill/>
        </p:spPr>
        <p:txBody>
          <a:bodyPr wrap="none" rtlCol="0">
            <a:spAutoFit/>
          </a:bodyPr>
          <a:lstStyle/>
          <a:p>
            <a:r>
              <a:rPr kumimoji="1" lang="en-US" altLang="ja-JP" dirty="0"/>
              <a:t>A-1-α</a:t>
            </a:r>
            <a:endParaRPr kumimoji="1" lang="ja-JP" altLang="en-US" dirty="0"/>
          </a:p>
        </p:txBody>
      </p:sp>
      <p:sp>
        <p:nvSpPr>
          <p:cNvPr id="30" name="テキスト ボックス 29">
            <a:extLst>
              <a:ext uri="{FF2B5EF4-FFF2-40B4-BE49-F238E27FC236}">
                <a16:creationId xmlns:a16="http://schemas.microsoft.com/office/drawing/2014/main" id="{487E3069-7E0E-520C-98E8-5568200D1BAF}"/>
              </a:ext>
            </a:extLst>
          </p:cNvPr>
          <p:cNvSpPr txBox="1"/>
          <p:nvPr/>
        </p:nvSpPr>
        <p:spPr>
          <a:xfrm>
            <a:off x="6579867" y="4139168"/>
            <a:ext cx="753732" cy="369332"/>
          </a:xfrm>
          <a:prstGeom prst="rect">
            <a:avLst/>
          </a:prstGeom>
          <a:noFill/>
        </p:spPr>
        <p:txBody>
          <a:bodyPr wrap="none" rtlCol="0">
            <a:spAutoFit/>
          </a:bodyPr>
          <a:lstStyle/>
          <a:p>
            <a:r>
              <a:rPr lang="en-US" altLang="ja-JP" dirty="0"/>
              <a:t>B</a:t>
            </a:r>
            <a:r>
              <a:rPr kumimoji="1" lang="en-US" altLang="ja-JP" dirty="0"/>
              <a:t>-1-α</a:t>
            </a:r>
            <a:endParaRPr kumimoji="1" lang="ja-JP" altLang="en-US" dirty="0"/>
          </a:p>
        </p:txBody>
      </p:sp>
      <p:sp>
        <p:nvSpPr>
          <p:cNvPr id="31" name="テキスト ボックス 30">
            <a:extLst>
              <a:ext uri="{FF2B5EF4-FFF2-40B4-BE49-F238E27FC236}">
                <a16:creationId xmlns:a16="http://schemas.microsoft.com/office/drawing/2014/main" id="{C95FD219-63BC-4DBA-F1A0-1F2F0ED08B40}"/>
              </a:ext>
            </a:extLst>
          </p:cNvPr>
          <p:cNvSpPr txBox="1"/>
          <p:nvPr/>
        </p:nvSpPr>
        <p:spPr>
          <a:xfrm>
            <a:off x="6598654" y="1794044"/>
            <a:ext cx="543739" cy="369332"/>
          </a:xfrm>
          <a:prstGeom prst="rect">
            <a:avLst/>
          </a:prstGeom>
          <a:noFill/>
        </p:spPr>
        <p:txBody>
          <a:bodyPr wrap="none" rtlCol="0">
            <a:spAutoFit/>
          </a:bodyPr>
          <a:lstStyle/>
          <a:p>
            <a:r>
              <a:rPr kumimoji="1" lang="en-US" altLang="ja-JP" dirty="0"/>
              <a:t>B-1</a:t>
            </a:r>
            <a:endParaRPr kumimoji="1" lang="ja-JP" altLang="en-US" dirty="0"/>
          </a:p>
        </p:txBody>
      </p:sp>
      <p:sp>
        <p:nvSpPr>
          <p:cNvPr id="32" name="テキスト ボックス 31">
            <a:extLst>
              <a:ext uri="{FF2B5EF4-FFF2-40B4-BE49-F238E27FC236}">
                <a16:creationId xmlns:a16="http://schemas.microsoft.com/office/drawing/2014/main" id="{2C1463FE-3E56-676C-00E6-C0DEF67D868D}"/>
              </a:ext>
            </a:extLst>
          </p:cNvPr>
          <p:cNvSpPr txBox="1"/>
          <p:nvPr/>
        </p:nvSpPr>
        <p:spPr>
          <a:xfrm>
            <a:off x="0" y="739662"/>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Target④</a:t>
            </a:r>
            <a:r>
              <a:rPr lang="ja-JP" altLang="en-US" sz="2000" b="1" dirty="0"/>
              <a:t>： </a:t>
            </a:r>
            <a:r>
              <a:rPr lang="en-US" altLang="ja-JP" sz="2000" b="1" dirty="0"/>
              <a:t>Permeate TOC</a:t>
            </a:r>
            <a:r>
              <a:rPr lang="ja-JP" altLang="en-US" sz="2000" b="1" dirty="0"/>
              <a:t> ～</a:t>
            </a:r>
            <a:endParaRPr lang="ja-JP" altLang="en-US" b="1" dirty="0"/>
          </a:p>
        </p:txBody>
      </p:sp>
    </p:spTree>
    <p:extLst>
      <p:ext uri="{BB962C8B-B14F-4D97-AF65-F5344CB8AC3E}">
        <p14:creationId xmlns:p14="http://schemas.microsoft.com/office/powerpoint/2010/main" val="213666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Summary</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Develop the RO optimization simulator with new optimizer built in, not based on DDMO.</a:t>
            </a:r>
          </a:p>
          <a:p>
            <a:pPr lvl="1">
              <a:defRPr/>
            </a:pPr>
            <a:r>
              <a:rPr lang="en-US" altLang="ja-JP" sz="2400" dirty="0"/>
              <a:t>It assumes that Yokogawa engineer can use it although it has not yet been fully tested.</a:t>
            </a:r>
          </a:p>
          <a:p>
            <a:pPr lvl="1">
              <a:defRPr/>
            </a:pPr>
            <a:r>
              <a:rPr lang="en-US" altLang="ja-JP" sz="2400" dirty="0"/>
              <a:t>It needs more functions for pilot/demo-scale implementation.</a:t>
            </a:r>
          </a:p>
          <a:p>
            <a:pPr>
              <a:defRPr/>
            </a:pPr>
            <a:r>
              <a:rPr lang="en-US" altLang="ja-JP" sz="2800" dirty="0"/>
              <a:t>Estimate the optimization effect comparing operational cost.</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6536387"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a:t>
            </a:r>
            <a:endParaRPr kumimoji="1" lang="ja-JP" altLang="en-US" sz="1600" b="1" dirty="0">
              <a:solidFill>
                <a:schemeClr val="bg1"/>
              </a:solidFill>
            </a:endParaRPr>
          </a:p>
        </p:txBody>
      </p:sp>
    </p:spTree>
    <p:extLst>
      <p:ext uri="{BB962C8B-B14F-4D97-AF65-F5344CB8AC3E}">
        <p14:creationId xmlns:p14="http://schemas.microsoft.com/office/powerpoint/2010/main" val="387172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t>RO Operation Optimization</a:t>
            </a:r>
          </a:p>
          <a:p>
            <a:r>
              <a:rPr kumimoji="1" lang="en-US" altLang="ja-JP" dirty="0"/>
              <a:t>RO Permeate Water Quality Prediction</a:t>
            </a:r>
          </a:p>
          <a:p>
            <a:r>
              <a:rPr lang="en-US" altLang="ja-JP" dirty="0"/>
              <a:t>RO Optimization Simulation</a:t>
            </a:r>
          </a:p>
          <a:p>
            <a:r>
              <a:rPr kumimoji="1" lang="en-US" altLang="ja-JP" dirty="0"/>
              <a:t>RO Membrane Scaling Modeling</a:t>
            </a:r>
          </a:p>
          <a:p>
            <a:r>
              <a:rPr lang="en-US" altLang="ja-JP" dirty="0"/>
              <a:t>Q&amp;A / Discussion</a:t>
            </a:r>
            <a:endParaRPr kumimoji="1" lang="ja-JP" altLang="en-US" dirty="0"/>
          </a:p>
        </p:txBody>
      </p:sp>
    </p:spTree>
    <p:extLst>
      <p:ext uri="{BB962C8B-B14F-4D97-AF65-F5344CB8AC3E}">
        <p14:creationId xmlns:p14="http://schemas.microsoft.com/office/powerpoint/2010/main" val="168670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Functional Configuration of RO Optimization Simulator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0CC42A65-9FA0-081E-577D-322511906142}"/>
              </a:ext>
            </a:extLst>
          </p:cNvPr>
          <p:cNvSpPr txBox="1"/>
          <p:nvPr/>
        </p:nvSpPr>
        <p:spPr>
          <a:xfrm>
            <a:off x="3114673" y="935888"/>
            <a:ext cx="8802505" cy="707886"/>
          </a:xfrm>
          <a:prstGeom prst="rect">
            <a:avLst/>
          </a:prstGeom>
          <a:noFill/>
        </p:spPr>
        <p:txBody>
          <a:bodyPr wrap="square" rtlCol="0">
            <a:spAutoFit/>
          </a:bodyPr>
          <a:lstStyle/>
          <a:p>
            <a:r>
              <a:rPr kumimoji="1" lang="en-US" altLang="ja-JP" sz="2000" b="1" dirty="0">
                <a:solidFill>
                  <a:schemeClr val="accent1"/>
                </a:solidFill>
              </a:rPr>
              <a:t>Unify the file format, e.g., add calculated tag and up/down resampling according to given timespan based on </a:t>
            </a:r>
            <a:r>
              <a:rPr kumimoji="1" lang="en-US" altLang="ja-JP" sz="2000" b="1" u="sng" dirty="0">
                <a:solidFill>
                  <a:schemeClr val="accent1"/>
                </a:solidFill>
              </a:rPr>
              <a:t>master data without outliers</a:t>
            </a:r>
            <a:r>
              <a:rPr kumimoji="1" lang="en-US" altLang="ja-JP" sz="2000" b="1" dirty="0">
                <a:solidFill>
                  <a:schemeClr val="accent1"/>
                </a:solidFill>
              </a:rPr>
              <a:t>.</a:t>
            </a:r>
            <a:r>
              <a:rPr kumimoji="1" lang="ja-JP" altLang="en-US" sz="2000" b="1" dirty="0">
                <a:solidFill>
                  <a:schemeClr val="accent1"/>
                </a:solidFill>
              </a:rPr>
              <a:t> </a:t>
            </a:r>
            <a:endParaRPr kumimoji="1" lang="en-US" altLang="ja-JP" sz="2000" b="1" dirty="0">
              <a:solidFill>
                <a:schemeClr val="accent1"/>
              </a:solidFill>
            </a:endParaRPr>
          </a:p>
        </p:txBody>
      </p:sp>
      <p:sp>
        <p:nvSpPr>
          <p:cNvPr id="16" name="テキスト ボックス 15">
            <a:extLst>
              <a:ext uri="{FF2B5EF4-FFF2-40B4-BE49-F238E27FC236}">
                <a16:creationId xmlns:a16="http://schemas.microsoft.com/office/drawing/2014/main" id="{2951BCB9-0AC9-949F-AB74-BB71322068D8}"/>
              </a:ext>
            </a:extLst>
          </p:cNvPr>
          <p:cNvSpPr txBox="1"/>
          <p:nvPr/>
        </p:nvSpPr>
        <p:spPr>
          <a:xfrm>
            <a:off x="3114672" y="1932527"/>
            <a:ext cx="8802505" cy="1015663"/>
          </a:xfrm>
          <a:prstGeom prst="rect">
            <a:avLst/>
          </a:prstGeom>
          <a:noFill/>
        </p:spPr>
        <p:txBody>
          <a:bodyPr wrap="square" rtlCol="0">
            <a:spAutoFit/>
          </a:bodyPr>
          <a:lstStyle/>
          <a:p>
            <a:r>
              <a:rPr kumimoji="1" lang="en-US" altLang="ja-JP" sz="2000" b="1" dirty="0">
                <a:solidFill>
                  <a:schemeClr val="accent1"/>
                </a:solidFill>
              </a:rPr>
              <a:t>Generate optimization / prediction model files with user-specified modeling and parameter files using data in the training / optimization period.</a:t>
            </a:r>
          </a:p>
        </p:txBody>
      </p:sp>
      <p:sp>
        <p:nvSpPr>
          <p:cNvPr id="24" name="テキスト ボックス 23">
            <a:extLst>
              <a:ext uri="{FF2B5EF4-FFF2-40B4-BE49-F238E27FC236}">
                <a16:creationId xmlns:a16="http://schemas.microsoft.com/office/drawing/2014/main" id="{3B961344-81F7-625B-31D6-166A6439FD93}"/>
              </a:ext>
            </a:extLst>
          </p:cNvPr>
          <p:cNvSpPr txBox="1"/>
          <p:nvPr/>
        </p:nvSpPr>
        <p:spPr>
          <a:xfrm>
            <a:off x="3114673" y="3385969"/>
            <a:ext cx="8802505" cy="707886"/>
          </a:xfrm>
          <a:prstGeom prst="rect">
            <a:avLst/>
          </a:prstGeom>
          <a:noFill/>
        </p:spPr>
        <p:txBody>
          <a:bodyPr wrap="square" rtlCol="0">
            <a:spAutoFit/>
          </a:bodyPr>
          <a:lstStyle/>
          <a:p>
            <a:r>
              <a:rPr kumimoji="1" lang="en-US" altLang="ja-JP" sz="2000" b="1" dirty="0">
                <a:solidFill>
                  <a:schemeClr val="accent1"/>
                </a:solidFill>
              </a:rPr>
              <a:t>Calculate prediction model error by input optimization variables fixed to actual value into optimization model, i.e., predict validation. </a:t>
            </a:r>
          </a:p>
        </p:txBody>
      </p:sp>
      <p:sp>
        <p:nvSpPr>
          <p:cNvPr id="25" name="テキスト ボックス 24">
            <a:extLst>
              <a:ext uri="{FF2B5EF4-FFF2-40B4-BE49-F238E27FC236}">
                <a16:creationId xmlns:a16="http://schemas.microsoft.com/office/drawing/2014/main" id="{E83D4EB1-25C9-CB91-6E7B-82D8BE71B1B4}"/>
              </a:ext>
            </a:extLst>
          </p:cNvPr>
          <p:cNvSpPr txBox="1"/>
          <p:nvPr/>
        </p:nvSpPr>
        <p:spPr>
          <a:xfrm>
            <a:off x="3114673" y="4532399"/>
            <a:ext cx="8802505" cy="400110"/>
          </a:xfrm>
          <a:prstGeom prst="rect">
            <a:avLst/>
          </a:prstGeom>
          <a:noFill/>
        </p:spPr>
        <p:txBody>
          <a:bodyPr wrap="square" rtlCol="0">
            <a:spAutoFit/>
          </a:bodyPr>
          <a:lstStyle/>
          <a:p>
            <a:r>
              <a:rPr kumimoji="1" lang="en-US" altLang="ja-JP" sz="2000" b="1" dirty="0">
                <a:solidFill>
                  <a:schemeClr val="accent1"/>
                </a:solidFill>
              </a:rPr>
              <a:t>Solve the RO plant scheduling problem by optimizer.</a:t>
            </a:r>
          </a:p>
        </p:txBody>
      </p:sp>
      <p:sp>
        <p:nvSpPr>
          <p:cNvPr id="26" name="テキスト ボックス 25">
            <a:extLst>
              <a:ext uri="{FF2B5EF4-FFF2-40B4-BE49-F238E27FC236}">
                <a16:creationId xmlns:a16="http://schemas.microsoft.com/office/drawing/2014/main" id="{9CC4FFEC-2492-CB47-019A-9106F8C3B55D}"/>
              </a:ext>
            </a:extLst>
          </p:cNvPr>
          <p:cNvSpPr txBox="1"/>
          <p:nvPr/>
        </p:nvSpPr>
        <p:spPr>
          <a:xfrm>
            <a:off x="3114673" y="5352004"/>
            <a:ext cx="8802505" cy="707886"/>
          </a:xfrm>
          <a:prstGeom prst="rect">
            <a:avLst/>
          </a:prstGeom>
          <a:noFill/>
        </p:spPr>
        <p:txBody>
          <a:bodyPr wrap="square" rtlCol="0">
            <a:spAutoFit/>
          </a:bodyPr>
          <a:lstStyle/>
          <a:p>
            <a:r>
              <a:rPr kumimoji="1" lang="en-US" altLang="ja-JP" sz="2000" b="1" dirty="0">
                <a:solidFill>
                  <a:schemeClr val="accent1"/>
                </a:solidFill>
              </a:rPr>
              <a:t>Calculate each average value and LRV of water quality, and draw each variable trend chart including LRV.</a:t>
            </a:r>
          </a:p>
        </p:txBody>
      </p:sp>
      <p:sp>
        <p:nvSpPr>
          <p:cNvPr id="5" name="矢印: 五方向 4">
            <a:extLst>
              <a:ext uri="{FF2B5EF4-FFF2-40B4-BE49-F238E27FC236}">
                <a16:creationId xmlns:a16="http://schemas.microsoft.com/office/drawing/2014/main" id="{0B7DFBD0-27BD-DA54-B843-DF82D920CC4F}"/>
              </a:ext>
            </a:extLst>
          </p:cNvPr>
          <p:cNvSpPr/>
          <p:nvPr/>
        </p:nvSpPr>
        <p:spPr>
          <a:xfrm rot="5400000">
            <a:off x="1317158" y="11212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Pre-processing</a:t>
            </a:r>
            <a:endParaRPr kumimoji="1" lang="ja-JP" altLang="en-US" b="1" dirty="0">
              <a:solidFill>
                <a:schemeClr val="bg1"/>
              </a:solidFill>
            </a:endParaRPr>
          </a:p>
        </p:txBody>
      </p:sp>
      <p:sp>
        <p:nvSpPr>
          <p:cNvPr id="7" name="矢印: 五方向 6">
            <a:extLst>
              <a:ext uri="{FF2B5EF4-FFF2-40B4-BE49-F238E27FC236}">
                <a16:creationId xmlns:a16="http://schemas.microsoft.com/office/drawing/2014/main" id="{524CFEF6-A655-7EA2-2679-532117450C70}"/>
              </a:ext>
            </a:extLst>
          </p:cNvPr>
          <p:cNvSpPr/>
          <p:nvPr/>
        </p:nvSpPr>
        <p:spPr>
          <a:xfrm rot="5400000">
            <a:off x="1049489" y="1396450"/>
            <a:ext cx="1251759"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Generate Model and Params</a:t>
            </a:r>
            <a:endParaRPr kumimoji="1" lang="ja-JP" altLang="en-US" b="1" dirty="0">
              <a:solidFill>
                <a:schemeClr val="bg1"/>
              </a:solidFill>
            </a:endParaRPr>
          </a:p>
        </p:txBody>
      </p:sp>
      <p:sp>
        <p:nvSpPr>
          <p:cNvPr id="14" name="矢印: 五方向 13">
            <a:extLst>
              <a:ext uri="{FF2B5EF4-FFF2-40B4-BE49-F238E27FC236}">
                <a16:creationId xmlns:a16="http://schemas.microsoft.com/office/drawing/2014/main" id="{AA3222CE-F9EA-8429-72F8-8A5811CDBD52}"/>
              </a:ext>
            </a:extLst>
          </p:cNvPr>
          <p:cNvSpPr/>
          <p:nvPr/>
        </p:nvSpPr>
        <p:spPr>
          <a:xfrm rot="5400000">
            <a:off x="1317158" y="2566473"/>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Model Validation</a:t>
            </a:r>
            <a:endParaRPr kumimoji="1" lang="ja-JP" altLang="en-US" b="1" dirty="0">
              <a:solidFill>
                <a:schemeClr val="bg1"/>
              </a:solidFill>
            </a:endParaRPr>
          </a:p>
        </p:txBody>
      </p:sp>
      <p:sp>
        <p:nvSpPr>
          <p:cNvPr id="15" name="矢印: 五方向 14">
            <a:extLst>
              <a:ext uri="{FF2B5EF4-FFF2-40B4-BE49-F238E27FC236}">
                <a16:creationId xmlns:a16="http://schemas.microsoft.com/office/drawing/2014/main" id="{A2E351B4-6A44-F9FC-E4D9-775C2DAADCDA}"/>
              </a:ext>
            </a:extLst>
          </p:cNvPr>
          <p:cNvSpPr/>
          <p:nvPr/>
        </p:nvSpPr>
        <p:spPr>
          <a:xfrm rot="5400000">
            <a:off x="1317158" y="3602177"/>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Optimize</a:t>
            </a:r>
            <a:endParaRPr kumimoji="1" lang="ja-JP" altLang="en-US" b="1" dirty="0">
              <a:solidFill>
                <a:schemeClr val="bg1"/>
              </a:solidFill>
            </a:endParaRPr>
          </a:p>
        </p:txBody>
      </p:sp>
      <p:sp>
        <p:nvSpPr>
          <p:cNvPr id="17" name="矢印: 五方向 16">
            <a:extLst>
              <a:ext uri="{FF2B5EF4-FFF2-40B4-BE49-F238E27FC236}">
                <a16:creationId xmlns:a16="http://schemas.microsoft.com/office/drawing/2014/main" id="{BCDEA972-788C-8EAE-7620-509A53B4B93C}"/>
              </a:ext>
            </a:extLst>
          </p:cNvPr>
          <p:cNvSpPr/>
          <p:nvPr/>
        </p:nvSpPr>
        <p:spPr>
          <a:xfrm rot="5400000">
            <a:off x="1317158" y="459025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Post-processing</a:t>
            </a:r>
            <a:endParaRPr kumimoji="1" lang="ja-JP" altLang="en-US" b="1" dirty="0">
              <a:solidFill>
                <a:schemeClr val="bg1"/>
              </a:solidFill>
            </a:endParaRPr>
          </a:p>
        </p:txBody>
      </p:sp>
    </p:spTree>
    <p:extLst>
      <p:ext uri="{BB962C8B-B14F-4D97-AF65-F5344CB8AC3E}">
        <p14:creationId xmlns:p14="http://schemas.microsoft.com/office/powerpoint/2010/main" val="264569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Module Configuration</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3" y="-20412"/>
            <a:ext cx="4576959"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pic>
        <p:nvPicPr>
          <p:cNvPr id="11" name="グラフィックス 10" descr="フォルダー 単色塗りつぶし">
            <a:extLst>
              <a:ext uri="{FF2B5EF4-FFF2-40B4-BE49-F238E27FC236}">
                <a16:creationId xmlns:a16="http://schemas.microsoft.com/office/drawing/2014/main" id="{A95D30CB-2F85-F40B-A866-97EA3AD3D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984" y="903655"/>
            <a:ext cx="914400" cy="914400"/>
          </a:xfrm>
          <a:prstGeom prst="rect">
            <a:avLst/>
          </a:prstGeom>
        </p:spPr>
      </p:pic>
      <p:pic>
        <p:nvPicPr>
          <p:cNvPr id="13" name="グラフィックス 12" descr="フォルダー 単色塗りつぶし">
            <a:extLst>
              <a:ext uri="{FF2B5EF4-FFF2-40B4-BE49-F238E27FC236}">
                <a16:creationId xmlns:a16="http://schemas.microsoft.com/office/drawing/2014/main" id="{4986A9AB-E003-52DB-3870-48396C993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1475061"/>
            <a:ext cx="914400" cy="914400"/>
          </a:xfrm>
          <a:prstGeom prst="rect">
            <a:avLst/>
          </a:prstGeom>
        </p:spPr>
      </p:pic>
      <p:pic>
        <p:nvPicPr>
          <p:cNvPr id="18" name="グラフィックス 17" descr="紙 枠線">
            <a:extLst>
              <a:ext uri="{FF2B5EF4-FFF2-40B4-BE49-F238E27FC236}">
                <a16:creationId xmlns:a16="http://schemas.microsoft.com/office/drawing/2014/main" id="{E807D703-04CF-D23A-5EEE-E7D6A41C1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047" y="5027886"/>
            <a:ext cx="677589" cy="677589"/>
          </a:xfrm>
          <a:prstGeom prst="rect">
            <a:avLst/>
          </a:prstGeom>
        </p:spPr>
      </p:pic>
      <p:cxnSp>
        <p:nvCxnSpPr>
          <p:cNvPr id="22" name="コネクタ: カギ線 21">
            <a:extLst>
              <a:ext uri="{FF2B5EF4-FFF2-40B4-BE49-F238E27FC236}">
                <a16:creationId xmlns:a16="http://schemas.microsoft.com/office/drawing/2014/main" id="{E41A85FE-0FC8-ED54-B685-1A07819EAE65}"/>
              </a:ext>
            </a:extLst>
          </p:cNvPr>
          <p:cNvCxnSpPr>
            <a:cxnSpLocks/>
            <a:stCxn id="11" idx="2"/>
            <a:endCxn id="13" idx="1"/>
          </p:cNvCxnSpPr>
          <p:nvPr/>
        </p:nvCxnSpPr>
        <p:spPr>
          <a:xfrm rot="16200000" flipH="1">
            <a:off x="1375309" y="1471929"/>
            <a:ext cx="114206"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62C8985-C8C6-57C5-88A4-4AC4657142F5}"/>
              </a:ext>
            </a:extLst>
          </p:cNvPr>
          <p:cNvCxnSpPr>
            <a:cxnSpLocks/>
            <a:stCxn id="11" idx="2"/>
            <a:endCxn id="18" idx="1"/>
          </p:cNvCxnSpPr>
          <p:nvPr/>
        </p:nvCxnSpPr>
        <p:spPr>
          <a:xfrm rot="16200000" flipH="1">
            <a:off x="-282698" y="3129936"/>
            <a:ext cx="3548626" cy="924863"/>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1D1A9D8-CDCC-CF3E-0804-EE0FAD9D586F}"/>
              </a:ext>
            </a:extLst>
          </p:cNvPr>
          <p:cNvSpPr txBox="1"/>
          <p:nvPr/>
        </p:nvSpPr>
        <p:spPr>
          <a:xfrm>
            <a:off x="1744301" y="2226492"/>
            <a:ext cx="1097077" cy="307777"/>
          </a:xfrm>
          <a:prstGeom prst="rect">
            <a:avLst/>
          </a:prstGeom>
          <a:noFill/>
        </p:spPr>
        <p:txBody>
          <a:bodyPr wrap="square" rtlCol="0">
            <a:spAutoFit/>
          </a:bodyPr>
          <a:lstStyle/>
          <a:p>
            <a:pPr algn="ctr"/>
            <a:r>
              <a:rPr kumimoji="1" lang="en-US" altLang="ja-JP" sz="1400" dirty="0"/>
              <a:t>pkg</a:t>
            </a:r>
            <a:endParaRPr kumimoji="1" lang="ja-JP" altLang="en-US" sz="1400" dirty="0"/>
          </a:p>
        </p:txBody>
      </p:sp>
      <p:sp>
        <p:nvSpPr>
          <p:cNvPr id="29" name="テキスト ボックス 28">
            <a:extLst>
              <a:ext uri="{FF2B5EF4-FFF2-40B4-BE49-F238E27FC236}">
                <a16:creationId xmlns:a16="http://schemas.microsoft.com/office/drawing/2014/main" id="{65EFF93F-E6E9-95CE-D546-CAF7E25DAD3E}"/>
              </a:ext>
            </a:extLst>
          </p:cNvPr>
          <p:cNvSpPr txBox="1"/>
          <p:nvPr/>
        </p:nvSpPr>
        <p:spPr>
          <a:xfrm>
            <a:off x="1553801" y="5705475"/>
            <a:ext cx="1466753" cy="307777"/>
          </a:xfrm>
          <a:prstGeom prst="rect">
            <a:avLst/>
          </a:prstGeom>
          <a:noFill/>
        </p:spPr>
        <p:txBody>
          <a:bodyPr wrap="square" rtlCol="0">
            <a:spAutoFit/>
          </a:bodyPr>
          <a:lstStyle/>
          <a:p>
            <a:pPr algn="ctr"/>
            <a:r>
              <a:rPr kumimoji="1" lang="en-US" altLang="ja-JP" sz="1400" dirty="0"/>
              <a:t>main.py</a:t>
            </a:r>
            <a:endParaRPr kumimoji="1" lang="ja-JP" altLang="en-US" sz="1400" dirty="0"/>
          </a:p>
        </p:txBody>
      </p:sp>
      <p:cxnSp>
        <p:nvCxnSpPr>
          <p:cNvPr id="30" name="コネクタ: カギ線 29">
            <a:extLst>
              <a:ext uri="{FF2B5EF4-FFF2-40B4-BE49-F238E27FC236}">
                <a16:creationId xmlns:a16="http://schemas.microsoft.com/office/drawing/2014/main" id="{7491F666-8A5D-4834-A7A0-D2CEB48842DA}"/>
              </a:ext>
            </a:extLst>
          </p:cNvPr>
          <p:cNvCxnSpPr>
            <a:cxnSpLocks/>
            <a:stCxn id="13" idx="3"/>
            <a:endCxn id="118" idx="1"/>
          </p:cNvCxnSpPr>
          <p:nvPr/>
        </p:nvCxnSpPr>
        <p:spPr>
          <a:xfrm>
            <a:off x="2750041" y="1932261"/>
            <a:ext cx="1184600" cy="235928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グラフィックス 30" descr="フォルダー 単色塗りつぶし">
            <a:extLst>
              <a:ext uri="{FF2B5EF4-FFF2-40B4-BE49-F238E27FC236}">
                <a16:creationId xmlns:a16="http://schemas.microsoft.com/office/drawing/2014/main" id="{1470BAFE-443A-899A-BF22-6238CBF4C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1475061"/>
            <a:ext cx="914400" cy="914400"/>
          </a:xfrm>
          <a:prstGeom prst="rect">
            <a:avLst/>
          </a:prstGeom>
        </p:spPr>
      </p:pic>
      <p:cxnSp>
        <p:nvCxnSpPr>
          <p:cNvPr id="114" name="直線コネクタ 113">
            <a:extLst>
              <a:ext uri="{FF2B5EF4-FFF2-40B4-BE49-F238E27FC236}">
                <a16:creationId xmlns:a16="http://schemas.microsoft.com/office/drawing/2014/main" id="{42849076-7934-652A-0E4A-879215006AA5}"/>
              </a:ext>
            </a:extLst>
          </p:cNvPr>
          <p:cNvCxnSpPr>
            <a:cxnSpLocks/>
            <a:stCxn id="13" idx="3"/>
            <a:endCxn id="31" idx="1"/>
          </p:cNvCxnSpPr>
          <p:nvPr/>
        </p:nvCxnSpPr>
        <p:spPr>
          <a:xfrm>
            <a:off x="2750041" y="1932261"/>
            <a:ext cx="11846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グラフィックス 117" descr="フォルダー 単色塗りつぶし">
            <a:extLst>
              <a:ext uri="{FF2B5EF4-FFF2-40B4-BE49-F238E27FC236}">
                <a16:creationId xmlns:a16="http://schemas.microsoft.com/office/drawing/2014/main" id="{9D500003-51C2-E59E-70BE-7B18A3B5BF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3834343"/>
            <a:ext cx="914400" cy="914400"/>
          </a:xfrm>
          <a:prstGeom prst="rect">
            <a:avLst/>
          </a:prstGeom>
        </p:spPr>
      </p:pic>
      <p:sp>
        <p:nvSpPr>
          <p:cNvPr id="120" name="テキスト ボックス 119">
            <a:extLst>
              <a:ext uri="{FF2B5EF4-FFF2-40B4-BE49-F238E27FC236}">
                <a16:creationId xmlns:a16="http://schemas.microsoft.com/office/drawing/2014/main" id="{986E61DD-A1BE-0D94-B08D-85C618A1EF2D}"/>
              </a:ext>
            </a:extLst>
          </p:cNvPr>
          <p:cNvSpPr txBox="1"/>
          <p:nvPr/>
        </p:nvSpPr>
        <p:spPr>
          <a:xfrm>
            <a:off x="3450666" y="2226492"/>
            <a:ext cx="1874938" cy="307777"/>
          </a:xfrm>
          <a:prstGeom prst="rect">
            <a:avLst/>
          </a:prstGeom>
          <a:noFill/>
        </p:spPr>
        <p:txBody>
          <a:bodyPr wrap="square" rtlCol="0">
            <a:spAutoFit/>
          </a:bodyPr>
          <a:lstStyle/>
          <a:p>
            <a:pPr algn="ctr"/>
            <a:r>
              <a:rPr kumimoji="1" lang="en-US" altLang="ja-JP" sz="1400" dirty="0"/>
              <a:t>Optimization Module</a:t>
            </a:r>
            <a:endParaRPr kumimoji="1" lang="ja-JP" altLang="en-US" sz="1400" dirty="0"/>
          </a:p>
        </p:txBody>
      </p:sp>
      <p:sp>
        <p:nvSpPr>
          <p:cNvPr id="121" name="テキスト ボックス 120">
            <a:extLst>
              <a:ext uri="{FF2B5EF4-FFF2-40B4-BE49-F238E27FC236}">
                <a16:creationId xmlns:a16="http://schemas.microsoft.com/office/drawing/2014/main" id="{B7D88A8D-B812-6AF5-FF57-64D0E3EB920A}"/>
              </a:ext>
            </a:extLst>
          </p:cNvPr>
          <p:cNvSpPr txBox="1"/>
          <p:nvPr/>
        </p:nvSpPr>
        <p:spPr>
          <a:xfrm>
            <a:off x="3358093" y="4592622"/>
            <a:ext cx="2051352" cy="307777"/>
          </a:xfrm>
          <a:prstGeom prst="rect">
            <a:avLst/>
          </a:prstGeom>
          <a:noFill/>
        </p:spPr>
        <p:txBody>
          <a:bodyPr wrap="square" rtlCol="0">
            <a:spAutoFit/>
          </a:bodyPr>
          <a:lstStyle/>
          <a:p>
            <a:pPr algn="ctr"/>
            <a:r>
              <a:rPr kumimoji="1" lang="en-US" altLang="ja-JP" sz="1400" dirty="0"/>
              <a:t>Optimization Problem</a:t>
            </a:r>
            <a:endParaRPr kumimoji="1" lang="ja-JP" altLang="en-US" sz="1400" dirty="0"/>
          </a:p>
        </p:txBody>
      </p:sp>
      <p:pic>
        <p:nvPicPr>
          <p:cNvPr id="123" name="グラフィックス 122" descr="フォルダー 単色塗りつぶし">
            <a:extLst>
              <a:ext uri="{FF2B5EF4-FFF2-40B4-BE49-F238E27FC236}">
                <a16:creationId xmlns:a16="http://schemas.microsoft.com/office/drawing/2014/main" id="{9E27392E-73CF-1D6F-90BA-D2FE4EEF02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2046" y="3844311"/>
            <a:ext cx="914400" cy="914400"/>
          </a:xfrm>
          <a:prstGeom prst="rect">
            <a:avLst/>
          </a:prstGeom>
        </p:spPr>
      </p:pic>
      <p:cxnSp>
        <p:nvCxnSpPr>
          <p:cNvPr id="124" name="コネクタ: カギ線 123">
            <a:extLst>
              <a:ext uri="{FF2B5EF4-FFF2-40B4-BE49-F238E27FC236}">
                <a16:creationId xmlns:a16="http://schemas.microsoft.com/office/drawing/2014/main" id="{11926C59-2D0D-5145-A931-82EC35349D24}"/>
              </a:ext>
            </a:extLst>
          </p:cNvPr>
          <p:cNvCxnSpPr>
            <a:cxnSpLocks/>
            <a:stCxn id="118" idx="3"/>
            <a:endCxn id="126" idx="1"/>
          </p:cNvCxnSpPr>
          <p:nvPr/>
        </p:nvCxnSpPr>
        <p:spPr>
          <a:xfrm>
            <a:off x="4849041" y="4291543"/>
            <a:ext cx="1468408" cy="1149938"/>
          </a:xfrm>
          <a:prstGeom prst="bentConnector3">
            <a:avLst>
              <a:gd name="adj1" fmla="val 46757"/>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6" name="グラフィックス 125" descr="紙 枠線">
            <a:extLst>
              <a:ext uri="{FF2B5EF4-FFF2-40B4-BE49-F238E27FC236}">
                <a16:creationId xmlns:a16="http://schemas.microsoft.com/office/drawing/2014/main" id="{D19E12EF-53FD-E7BB-4DEF-35EDA1146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7449" y="5102686"/>
            <a:ext cx="677589" cy="677589"/>
          </a:xfrm>
          <a:prstGeom prst="rect">
            <a:avLst/>
          </a:prstGeom>
        </p:spPr>
      </p:pic>
      <p:cxnSp>
        <p:nvCxnSpPr>
          <p:cNvPr id="133" name="直線コネクタ 132">
            <a:extLst>
              <a:ext uri="{FF2B5EF4-FFF2-40B4-BE49-F238E27FC236}">
                <a16:creationId xmlns:a16="http://schemas.microsoft.com/office/drawing/2014/main" id="{7110710C-1056-56C0-8FC0-F7DD339BB276}"/>
              </a:ext>
            </a:extLst>
          </p:cNvPr>
          <p:cNvCxnSpPr>
            <a:cxnSpLocks/>
            <a:stCxn id="118" idx="3"/>
            <a:endCxn id="123" idx="1"/>
          </p:cNvCxnSpPr>
          <p:nvPr/>
        </p:nvCxnSpPr>
        <p:spPr>
          <a:xfrm>
            <a:off x="4849041" y="4291543"/>
            <a:ext cx="1303005" cy="99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15E7479-E83F-A111-A998-97F1DB49BF01}"/>
              </a:ext>
            </a:extLst>
          </p:cNvPr>
          <p:cNvSpPr txBox="1"/>
          <p:nvPr/>
        </p:nvSpPr>
        <p:spPr>
          <a:xfrm>
            <a:off x="5849044" y="4604823"/>
            <a:ext cx="1520401" cy="307777"/>
          </a:xfrm>
          <a:prstGeom prst="rect">
            <a:avLst/>
          </a:prstGeom>
          <a:noFill/>
        </p:spPr>
        <p:txBody>
          <a:bodyPr wrap="square" rtlCol="0">
            <a:spAutoFit/>
          </a:bodyPr>
          <a:lstStyle/>
          <a:p>
            <a:pPr algn="ctr"/>
            <a:r>
              <a:rPr kumimoji="1" lang="en-US" altLang="ja-JP" sz="1400" dirty="0"/>
              <a:t>model</a:t>
            </a:r>
            <a:endParaRPr kumimoji="1" lang="ja-JP" altLang="en-US" sz="1400" dirty="0"/>
          </a:p>
        </p:txBody>
      </p:sp>
      <p:pic>
        <p:nvPicPr>
          <p:cNvPr id="141" name="グラフィックス 140" descr="フォルダー 単色塗りつぶし">
            <a:extLst>
              <a:ext uri="{FF2B5EF4-FFF2-40B4-BE49-F238E27FC236}">
                <a16:creationId xmlns:a16="http://schemas.microsoft.com/office/drawing/2014/main" id="{8F8A0CF7-17D7-EBEC-9284-36421D69D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3786989"/>
            <a:ext cx="914400" cy="914400"/>
          </a:xfrm>
          <a:prstGeom prst="rect">
            <a:avLst/>
          </a:prstGeom>
        </p:spPr>
      </p:pic>
      <p:sp>
        <p:nvSpPr>
          <p:cNvPr id="142" name="テキスト ボックス 141">
            <a:extLst>
              <a:ext uri="{FF2B5EF4-FFF2-40B4-BE49-F238E27FC236}">
                <a16:creationId xmlns:a16="http://schemas.microsoft.com/office/drawing/2014/main" id="{E91DB7E9-C048-8714-BE16-881428A0486A}"/>
              </a:ext>
            </a:extLst>
          </p:cNvPr>
          <p:cNvSpPr txBox="1"/>
          <p:nvPr/>
        </p:nvSpPr>
        <p:spPr>
          <a:xfrm>
            <a:off x="1738568" y="4534778"/>
            <a:ext cx="1097077" cy="307777"/>
          </a:xfrm>
          <a:prstGeom prst="rect">
            <a:avLst/>
          </a:prstGeom>
          <a:noFill/>
        </p:spPr>
        <p:txBody>
          <a:bodyPr wrap="square" rtlCol="0">
            <a:spAutoFit/>
          </a:bodyPr>
          <a:lstStyle/>
          <a:p>
            <a:pPr algn="ctr"/>
            <a:r>
              <a:rPr kumimoji="1" lang="en-US" altLang="ja-JP" sz="1400" dirty="0"/>
              <a:t>params</a:t>
            </a:r>
            <a:endParaRPr kumimoji="1" lang="ja-JP" altLang="en-US" sz="1400" dirty="0"/>
          </a:p>
        </p:txBody>
      </p:sp>
      <p:sp>
        <p:nvSpPr>
          <p:cNvPr id="143" name="テキスト ボックス 142">
            <a:extLst>
              <a:ext uri="{FF2B5EF4-FFF2-40B4-BE49-F238E27FC236}">
                <a16:creationId xmlns:a16="http://schemas.microsoft.com/office/drawing/2014/main" id="{DDE96DE6-C4CA-88A2-BD89-68F6AC84BE0B}"/>
              </a:ext>
            </a:extLst>
          </p:cNvPr>
          <p:cNvSpPr txBox="1"/>
          <p:nvPr/>
        </p:nvSpPr>
        <p:spPr>
          <a:xfrm>
            <a:off x="5446074" y="5754761"/>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47" name="直線コネクタ 146">
            <a:extLst>
              <a:ext uri="{FF2B5EF4-FFF2-40B4-BE49-F238E27FC236}">
                <a16:creationId xmlns:a16="http://schemas.microsoft.com/office/drawing/2014/main" id="{2FA89BAD-E97E-EC70-05AE-ABDBD258A998}"/>
              </a:ext>
            </a:extLst>
          </p:cNvPr>
          <p:cNvCxnSpPr>
            <a:cxnSpLocks/>
            <a:stCxn id="123" idx="3"/>
          </p:cNvCxnSpPr>
          <p:nvPr/>
        </p:nvCxnSpPr>
        <p:spPr>
          <a:xfrm flipV="1">
            <a:off x="7066446" y="4301068"/>
            <a:ext cx="1148804" cy="44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0" name="グラフィックス 149" descr="紙 枠線">
            <a:extLst>
              <a:ext uri="{FF2B5EF4-FFF2-40B4-BE49-F238E27FC236}">
                <a16:creationId xmlns:a16="http://schemas.microsoft.com/office/drawing/2014/main" id="{9F691D1E-922B-B94D-22BD-63DAD4FE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8971" y="3850068"/>
            <a:ext cx="677589" cy="677589"/>
          </a:xfrm>
          <a:prstGeom prst="rect">
            <a:avLst/>
          </a:prstGeom>
        </p:spPr>
      </p:pic>
      <p:sp>
        <p:nvSpPr>
          <p:cNvPr id="151" name="テキスト ボックス 150">
            <a:extLst>
              <a:ext uri="{FF2B5EF4-FFF2-40B4-BE49-F238E27FC236}">
                <a16:creationId xmlns:a16="http://schemas.microsoft.com/office/drawing/2014/main" id="{9F9DE670-8BC1-E905-0C02-36C821483FE4}"/>
              </a:ext>
            </a:extLst>
          </p:cNvPr>
          <p:cNvSpPr txBox="1"/>
          <p:nvPr/>
        </p:nvSpPr>
        <p:spPr>
          <a:xfrm>
            <a:off x="7788514" y="4521464"/>
            <a:ext cx="1698501" cy="307777"/>
          </a:xfrm>
          <a:prstGeom prst="rect">
            <a:avLst/>
          </a:prstGeom>
          <a:noFill/>
        </p:spPr>
        <p:txBody>
          <a:bodyPr wrap="square" rtlCol="0">
            <a:spAutoFit/>
          </a:bodyPr>
          <a:lstStyle/>
          <a:p>
            <a:pPr algn="ctr"/>
            <a:r>
              <a:rPr kumimoji="1" lang="en-US" altLang="ja-JP" sz="1400" dirty="0"/>
              <a:t>import_model.py</a:t>
            </a:r>
            <a:endParaRPr kumimoji="1" lang="ja-JP" altLang="en-US" sz="1400" dirty="0"/>
          </a:p>
        </p:txBody>
      </p:sp>
      <p:cxnSp>
        <p:nvCxnSpPr>
          <p:cNvPr id="152" name="コネクタ: カギ線 151">
            <a:extLst>
              <a:ext uri="{FF2B5EF4-FFF2-40B4-BE49-F238E27FC236}">
                <a16:creationId xmlns:a16="http://schemas.microsoft.com/office/drawing/2014/main" id="{1B8BAC17-D3C7-EE08-8019-DEA6EF5992A7}"/>
              </a:ext>
            </a:extLst>
          </p:cNvPr>
          <p:cNvCxnSpPr>
            <a:cxnSpLocks/>
            <a:stCxn id="123" idx="3"/>
            <a:endCxn id="169" idx="1"/>
          </p:cNvCxnSpPr>
          <p:nvPr/>
        </p:nvCxnSpPr>
        <p:spPr>
          <a:xfrm>
            <a:off x="7066446" y="4301511"/>
            <a:ext cx="1244677" cy="114307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コネクタ: カギ線 159">
            <a:extLst>
              <a:ext uri="{FF2B5EF4-FFF2-40B4-BE49-F238E27FC236}">
                <a16:creationId xmlns:a16="http://schemas.microsoft.com/office/drawing/2014/main" id="{31282E4D-A1F2-BE3C-C709-C93410FCDB33}"/>
              </a:ext>
            </a:extLst>
          </p:cNvPr>
          <p:cNvCxnSpPr>
            <a:cxnSpLocks/>
            <a:stCxn id="11" idx="2"/>
            <a:endCxn id="141" idx="1"/>
          </p:cNvCxnSpPr>
          <p:nvPr/>
        </p:nvCxnSpPr>
        <p:spPr>
          <a:xfrm rot="16200000" flipH="1">
            <a:off x="219345" y="2627893"/>
            <a:ext cx="2426134"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9" name="グラフィックス 168" descr="紙 枠線">
            <a:extLst>
              <a:ext uri="{FF2B5EF4-FFF2-40B4-BE49-F238E27FC236}">
                <a16:creationId xmlns:a16="http://schemas.microsoft.com/office/drawing/2014/main" id="{E0276EC7-4A6E-9C79-6829-F9E9F282D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1123" y="5105790"/>
            <a:ext cx="677589" cy="677589"/>
          </a:xfrm>
          <a:prstGeom prst="rect">
            <a:avLst/>
          </a:prstGeom>
        </p:spPr>
      </p:pic>
      <p:sp>
        <p:nvSpPr>
          <p:cNvPr id="172" name="テキスト ボックス 171">
            <a:extLst>
              <a:ext uri="{FF2B5EF4-FFF2-40B4-BE49-F238E27FC236}">
                <a16:creationId xmlns:a16="http://schemas.microsoft.com/office/drawing/2014/main" id="{9974F324-ACA3-D4D6-16D3-474F2A82BE66}"/>
              </a:ext>
            </a:extLst>
          </p:cNvPr>
          <p:cNvSpPr txBox="1"/>
          <p:nvPr/>
        </p:nvSpPr>
        <p:spPr>
          <a:xfrm>
            <a:off x="7740636" y="5754589"/>
            <a:ext cx="1794857" cy="523220"/>
          </a:xfrm>
          <a:prstGeom prst="rect">
            <a:avLst/>
          </a:prstGeom>
          <a:noFill/>
        </p:spPr>
        <p:txBody>
          <a:bodyPr wrap="square" rtlCol="0">
            <a:spAutoFit/>
          </a:bodyPr>
          <a:lstStyle/>
          <a:p>
            <a:pPr algn="ctr"/>
            <a:r>
              <a:rPr kumimoji="1" lang="en-US" altLang="ja-JP" sz="1400" dirty="0"/>
              <a:t>Water quality Prediction module</a:t>
            </a:r>
            <a:endParaRPr kumimoji="1" lang="ja-JP" altLang="en-US" sz="1400" dirty="0"/>
          </a:p>
        </p:txBody>
      </p:sp>
      <p:sp>
        <p:nvSpPr>
          <p:cNvPr id="178" name="正方形/長方形 177">
            <a:extLst>
              <a:ext uri="{FF2B5EF4-FFF2-40B4-BE49-F238E27FC236}">
                <a16:creationId xmlns:a16="http://schemas.microsoft.com/office/drawing/2014/main" id="{202CFFB0-131C-ADF9-C993-9BD01B703980}"/>
              </a:ext>
            </a:extLst>
          </p:cNvPr>
          <p:cNvSpPr/>
          <p:nvPr/>
        </p:nvSpPr>
        <p:spPr>
          <a:xfrm>
            <a:off x="3450666" y="3843868"/>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吹き出し: 角を丸めた四角形 11">
            <a:extLst>
              <a:ext uri="{FF2B5EF4-FFF2-40B4-BE49-F238E27FC236}">
                <a16:creationId xmlns:a16="http://schemas.microsoft.com/office/drawing/2014/main" id="{CB20F9D6-612C-69C5-5BF1-D604CEA1146D}"/>
              </a:ext>
            </a:extLst>
          </p:cNvPr>
          <p:cNvSpPr/>
          <p:nvPr/>
        </p:nvSpPr>
        <p:spPr>
          <a:xfrm>
            <a:off x="9790017" y="3909855"/>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Problem Definition</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5DFF7DD2-4B8E-C093-E9D8-017622C5043B}"/>
              </a:ext>
            </a:extLst>
          </p:cNvPr>
          <p:cNvSpPr/>
          <p:nvPr/>
        </p:nvSpPr>
        <p:spPr>
          <a:xfrm>
            <a:off x="9757183" y="1424361"/>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 Solver Definition</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7E611DC5-F0C4-6E28-D45D-6B4099987EB1}"/>
              </a:ext>
            </a:extLst>
          </p:cNvPr>
          <p:cNvSpPr/>
          <p:nvPr/>
        </p:nvSpPr>
        <p:spPr>
          <a:xfrm>
            <a:off x="3450666" y="1272133"/>
            <a:ext cx="6036349" cy="2391058"/>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グラフィックス 15" descr="紙 枠線">
            <a:extLst>
              <a:ext uri="{FF2B5EF4-FFF2-40B4-BE49-F238E27FC236}">
                <a16:creationId xmlns:a16="http://schemas.microsoft.com/office/drawing/2014/main" id="{CD05458E-2417-3C94-F4A1-F0561B870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914" y="1595221"/>
            <a:ext cx="677589" cy="677589"/>
          </a:xfrm>
          <a:prstGeom prst="rect">
            <a:avLst/>
          </a:prstGeom>
        </p:spPr>
      </p:pic>
      <p:sp>
        <p:nvSpPr>
          <p:cNvPr id="17" name="テキスト ボックス 16">
            <a:extLst>
              <a:ext uri="{FF2B5EF4-FFF2-40B4-BE49-F238E27FC236}">
                <a16:creationId xmlns:a16="http://schemas.microsoft.com/office/drawing/2014/main" id="{FC157FFB-FA45-D286-1E9E-C207E74A0E5C}"/>
              </a:ext>
            </a:extLst>
          </p:cNvPr>
          <p:cNvSpPr txBox="1"/>
          <p:nvPr/>
        </p:nvSpPr>
        <p:spPr>
          <a:xfrm>
            <a:off x="7706457" y="2266617"/>
            <a:ext cx="1698501" cy="307777"/>
          </a:xfrm>
          <a:prstGeom prst="rect">
            <a:avLst/>
          </a:prstGeom>
          <a:noFill/>
        </p:spPr>
        <p:txBody>
          <a:bodyPr wrap="square" rtlCol="0">
            <a:spAutoFit/>
          </a:bodyPr>
          <a:lstStyle/>
          <a:p>
            <a:pPr algn="ctr"/>
            <a:r>
              <a:rPr kumimoji="1" lang="en-US" altLang="ja-JP" sz="1400" dirty="0"/>
              <a:t>unit_algorithm.py</a:t>
            </a:r>
            <a:endParaRPr kumimoji="1" lang="ja-JP" altLang="en-US" sz="1400" dirty="0"/>
          </a:p>
        </p:txBody>
      </p:sp>
      <p:pic>
        <p:nvPicPr>
          <p:cNvPr id="21" name="グラフィックス 20" descr="フォルダー 単色塗りつぶし">
            <a:extLst>
              <a:ext uri="{FF2B5EF4-FFF2-40B4-BE49-F238E27FC236}">
                <a16:creationId xmlns:a16="http://schemas.microsoft.com/office/drawing/2014/main" id="{66A27A44-94D7-A7B7-450B-9F10AF63FD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6416" y="1476669"/>
            <a:ext cx="914400" cy="914400"/>
          </a:xfrm>
          <a:prstGeom prst="rect">
            <a:avLst/>
          </a:prstGeom>
        </p:spPr>
      </p:pic>
      <p:sp>
        <p:nvSpPr>
          <p:cNvPr id="23" name="テキスト ボックス 22">
            <a:extLst>
              <a:ext uri="{FF2B5EF4-FFF2-40B4-BE49-F238E27FC236}">
                <a16:creationId xmlns:a16="http://schemas.microsoft.com/office/drawing/2014/main" id="{3CD700B7-538D-090C-8EBD-0692F493845E}"/>
              </a:ext>
            </a:extLst>
          </p:cNvPr>
          <p:cNvSpPr txBox="1"/>
          <p:nvPr/>
        </p:nvSpPr>
        <p:spPr>
          <a:xfrm>
            <a:off x="5703414" y="2227656"/>
            <a:ext cx="1520401" cy="307777"/>
          </a:xfrm>
          <a:prstGeom prst="rect">
            <a:avLst/>
          </a:prstGeom>
          <a:noFill/>
        </p:spPr>
        <p:txBody>
          <a:bodyPr wrap="square" rtlCol="0">
            <a:spAutoFit/>
          </a:bodyPr>
          <a:lstStyle/>
          <a:p>
            <a:pPr algn="ctr"/>
            <a:r>
              <a:rPr kumimoji="1" lang="en-US" altLang="ja-JP" sz="1400" dirty="0"/>
              <a:t>algorithms</a:t>
            </a:r>
            <a:endParaRPr kumimoji="1" lang="ja-JP" altLang="en-US" sz="1400" dirty="0"/>
          </a:p>
        </p:txBody>
      </p:sp>
      <p:cxnSp>
        <p:nvCxnSpPr>
          <p:cNvPr id="25" name="直線コネクタ 24">
            <a:extLst>
              <a:ext uri="{FF2B5EF4-FFF2-40B4-BE49-F238E27FC236}">
                <a16:creationId xmlns:a16="http://schemas.microsoft.com/office/drawing/2014/main" id="{F15BFBD2-E6D2-8D34-35F2-EA50FB2F91C2}"/>
              </a:ext>
            </a:extLst>
          </p:cNvPr>
          <p:cNvCxnSpPr>
            <a:cxnSpLocks/>
            <a:stCxn id="31" idx="3"/>
            <a:endCxn id="21" idx="1"/>
          </p:cNvCxnSpPr>
          <p:nvPr/>
        </p:nvCxnSpPr>
        <p:spPr>
          <a:xfrm>
            <a:off x="4849041" y="1932261"/>
            <a:ext cx="1157375" cy="16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47C0614-6EA7-3078-E44F-BDF141F5C919}"/>
              </a:ext>
            </a:extLst>
          </p:cNvPr>
          <p:cNvCxnSpPr>
            <a:cxnSpLocks/>
            <a:stCxn id="21" idx="3"/>
            <a:endCxn id="16" idx="1"/>
          </p:cNvCxnSpPr>
          <p:nvPr/>
        </p:nvCxnSpPr>
        <p:spPr>
          <a:xfrm>
            <a:off x="6920816" y="1933869"/>
            <a:ext cx="1296098" cy="14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9" name="グラフィックス 98" descr="紙 枠線">
            <a:extLst>
              <a:ext uri="{FF2B5EF4-FFF2-40B4-BE49-F238E27FC236}">
                <a16:creationId xmlns:a16="http://schemas.microsoft.com/office/drawing/2014/main" id="{00835CF9-FFD3-68C3-ED1C-5DFB4948C6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1009" y="2538708"/>
            <a:ext cx="677589" cy="677589"/>
          </a:xfrm>
          <a:prstGeom prst="rect">
            <a:avLst/>
          </a:prstGeom>
        </p:spPr>
      </p:pic>
      <p:sp>
        <p:nvSpPr>
          <p:cNvPr id="100" name="テキスト ボックス 99">
            <a:extLst>
              <a:ext uri="{FF2B5EF4-FFF2-40B4-BE49-F238E27FC236}">
                <a16:creationId xmlns:a16="http://schemas.microsoft.com/office/drawing/2014/main" id="{7D042A2D-A569-FA2C-D5A1-FB317DBE7582}"/>
              </a:ext>
            </a:extLst>
          </p:cNvPr>
          <p:cNvSpPr txBox="1"/>
          <p:nvPr/>
        </p:nvSpPr>
        <p:spPr>
          <a:xfrm>
            <a:off x="5249634" y="3190783"/>
            <a:ext cx="2486775" cy="523220"/>
          </a:xfrm>
          <a:prstGeom prst="rect">
            <a:avLst/>
          </a:prstGeom>
          <a:noFill/>
        </p:spPr>
        <p:txBody>
          <a:bodyPr wrap="square" rtlCol="0">
            <a:spAutoFit/>
          </a:bodyPr>
          <a:lstStyle/>
          <a:p>
            <a:pPr algn="ctr"/>
            <a:r>
              <a:rPr kumimoji="1" lang="en-US" altLang="ja-JP" sz="1400" dirty="0"/>
              <a:t>Definition objective and constraint functions</a:t>
            </a:r>
            <a:endParaRPr kumimoji="1" lang="ja-JP" altLang="en-US" sz="1400" dirty="0"/>
          </a:p>
        </p:txBody>
      </p:sp>
      <p:cxnSp>
        <p:nvCxnSpPr>
          <p:cNvPr id="101" name="コネクタ: カギ線 100">
            <a:extLst>
              <a:ext uri="{FF2B5EF4-FFF2-40B4-BE49-F238E27FC236}">
                <a16:creationId xmlns:a16="http://schemas.microsoft.com/office/drawing/2014/main" id="{528A897A-14AC-EDB2-036E-AD8D3315360D}"/>
              </a:ext>
            </a:extLst>
          </p:cNvPr>
          <p:cNvCxnSpPr>
            <a:cxnSpLocks/>
            <a:stCxn id="31" idx="3"/>
            <a:endCxn id="99" idx="1"/>
          </p:cNvCxnSpPr>
          <p:nvPr/>
        </p:nvCxnSpPr>
        <p:spPr>
          <a:xfrm>
            <a:off x="4849041" y="1932261"/>
            <a:ext cx="1271968" cy="94524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吹き出し: 角を丸めた四角形 105">
            <a:extLst>
              <a:ext uri="{FF2B5EF4-FFF2-40B4-BE49-F238E27FC236}">
                <a16:creationId xmlns:a16="http://schemas.microsoft.com/office/drawing/2014/main" id="{B9EA2C78-FB73-553F-7D9B-6F1ABB442623}"/>
              </a:ext>
            </a:extLst>
          </p:cNvPr>
          <p:cNvSpPr/>
          <p:nvPr/>
        </p:nvSpPr>
        <p:spPr>
          <a:xfrm>
            <a:off x="9234439" y="5106237"/>
            <a:ext cx="2770643" cy="558014"/>
          </a:xfrm>
          <a:prstGeom prst="wedgeRoundRectCallout">
            <a:avLst>
              <a:gd name="adj1" fmla="val -62739"/>
              <a:gd name="adj2" fmla="val 1982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import given model files from outside </a:t>
            </a:r>
            <a:endParaRPr kumimoji="1" lang="ja-JP" altLang="en-US" dirty="0">
              <a:solidFill>
                <a:schemeClr val="tx1"/>
              </a:solidFill>
            </a:endParaRPr>
          </a:p>
        </p:txBody>
      </p:sp>
    </p:spTree>
    <p:extLst>
      <p:ext uri="{BB962C8B-B14F-4D97-AF65-F5344CB8AC3E}">
        <p14:creationId xmlns:p14="http://schemas.microsoft.com/office/powerpoint/2010/main" val="126154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0505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19183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5699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5699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45161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55054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45161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42498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42884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41088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2432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2507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0613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6273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1627120052"/>
                  </p:ext>
                </p:extLst>
              </p:nvPr>
            </p:nvGraphicFramePr>
            <p:xfrm>
              <a:off x="300081" y="3417609"/>
              <a:ext cx="5402289" cy="27432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7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6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02000" r="-191411" b="-5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394118" r="-191411" b="-4117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algn="ctr"/>
                          <a:r>
                            <a:rPr kumimoji="1" lang="en-US" altLang="ja-JP" sz="1400" dirty="0"/>
                            <a:t>Stage 1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952090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9866861"/>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1,</m:t>
                        </m:r>
                        <m:r>
                          <m:rPr>
                            <m:sty m:val="p"/>
                          </m:rPr>
                          <a:rPr lang="en-US" altLang="ja-JP" sz="1600" b="0" i="0" smtClean="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2</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b="0" i="1" smtClean="0">
                        <a:solidFill>
                          <a:schemeClr val="accent4"/>
                        </a:solidFill>
                        <a:latin typeface="Cambria Math" panose="02040503050406030204" pitchFamily="18" charset="0"/>
                      </a:rPr>
                      <m:t>,</m:t>
                    </m:r>
                    <m:r>
                      <a:rPr lang="en-US" altLang="ja-JP" sz="1600" i="1">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a:rPr lang="en-US" altLang="ja-JP" sz="1600" b="0" i="1" smtClean="0">
                            <a:solidFill>
                              <a:schemeClr val="accent4"/>
                            </a:solidFill>
                            <a:latin typeface="Cambria Math" panose="02040503050406030204" pitchFamily="18" charset="0"/>
                          </a:rPr>
                          <m:t>3</m:t>
                        </m:r>
                        <m:r>
                          <a:rPr lang="en-US" altLang="ja-JP" sz="1600" i="1">
                            <a:solidFill>
                              <a:schemeClr val="accent4"/>
                            </a:solidFill>
                            <a:latin typeface="Cambria Math" panose="02040503050406030204" pitchFamily="18" charset="0"/>
                          </a:rPr>
                          <m:t>,</m:t>
                        </m:r>
                        <m:r>
                          <m:rPr>
                            <m:sty m:val="p"/>
                          </m:rPr>
                          <a:rPr lang="en-US" altLang="ja-JP" sz="160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8"/>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845996" y="2464935"/>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580070" y="2275824"/>
            <a:ext cx="244599" cy="18911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Tree>
    <p:extLst>
      <p:ext uri="{BB962C8B-B14F-4D97-AF65-F5344CB8AC3E}">
        <p14:creationId xmlns:p14="http://schemas.microsoft.com/office/powerpoint/2010/main" val="250504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a:t>
            </a:r>
          </a:p>
          <a:p>
            <a:pPr lvl="1"/>
            <a:r>
              <a:rPr lang="en-US" altLang="ja-JP" dirty="0"/>
              <a:t>I write the python code from scratch.</a:t>
            </a:r>
          </a:p>
          <a:p>
            <a:r>
              <a:rPr lang="en-US" altLang="ja-JP" dirty="0"/>
              <a:t>We must select the optimization algorithm the problem class.</a:t>
            </a:r>
          </a:p>
          <a:p>
            <a:pPr lvl="1"/>
            <a:r>
              <a:rPr lang="en-US" altLang="ja-JP" dirty="0"/>
              <a:t>This problem class can be nonlinear or black-box optimization in future efforts of modeling.</a:t>
            </a:r>
          </a:p>
          <a:p>
            <a:r>
              <a:rPr lang="en-US" altLang="ja-JP" dirty="0"/>
              <a:t>Therefore, we will use the combined algorithm with SHADE and the feasibility rule. </a:t>
            </a:r>
          </a:p>
          <a:p>
            <a:pPr lvl="1"/>
            <a:r>
              <a:rPr lang="en-US" altLang="ja-JP" dirty="0"/>
              <a:t>They are classified as metaheuristic algorithm as well as Genetic Algorithm.</a:t>
            </a:r>
          </a:p>
          <a:p>
            <a:pPr lvl="1"/>
            <a:r>
              <a:rPr lang="en-US" altLang="ja-JP" dirty="0"/>
              <a:t>SHADE is the state-of-the-art solver in the black-box optimization field.</a:t>
            </a:r>
          </a:p>
          <a:p>
            <a:endParaRPr lang="en-US" altLang="ja-JP" dirty="0"/>
          </a:p>
        </p:txBody>
      </p:sp>
    </p:spTree>
    <p:extLst>
      <p:ext uri="{BB962C8B-B14F-4D97-AF65-F5344CB8AC3E}">
        <p14:creationId xmlns:p14="http://schemas.microsoft.com/office/powerpoint/2010/main" val="968776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Constraint Handling Techniques</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6" name="テキスト プレースホルダー 2">
                <a:extLst>
                  <a:ext uri="{FF2B5EF4-FFF2-40B4-BE49-F238E27FC236}">
                    <a16:creationId xmlns:a16="http://schemas.microsoft.com/office/drawing/2014/main" id="{5E7A3657-5DD7-9BDD-E357-9020FB60E4EE}"/>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6" name="テキスト プレースホルダー 2">
                <a:extLst>
                  <a:ext uri="{FF2B5EF4-FFF2-40B4-BE49-F238E27FC236}">
                    <a16:creationId xmlns:a16="http://schemas.microsoft.com/office/drawing/2014/main" id="{5E7A3657-5DD7-9BDD-E357-9020FB60E4EE}"/>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FF263E0B-98F3-1199-477D-581EACA00E4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8" name="テキスト ボックス 7">
            <a:extLst>
              <a:ext uri="{FF2B5EF4-FFF2-40B4-BE49-F238E27FC236}">
                <a16:creationId xmlns:a16="http://schemas.microsoft.com/office/drawing/2014/main" id="{183CF894-537B-A739-867A-BAF3951372EC}"/>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9" name="テキスト ボックス 8">
            <a:extLst>
              <a:ext uri="{FF2B5EF4-FFF2-40B4-BE49-F238E27FC236}">
                <a16:creationId xmlns:a16="http://schemas.microsoft.com/office/drawing/2014/main" id="{0BA6357E-8B1B-F3F7-866A-C4A242D13446}"/>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10" name="テキスト ボックス 9">
            <a:extLst>
              <a:ext uri="{FF2B5EF4-FFF2-40B4-BE49-F238E27FC236}">
                <a16:creationId xmlns:a16="http://schemas.microsoft.com/office/drawing/2014/main" id="{64093488-DB93-8432-BB8D-FBEBA8954403}"/>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11" name="テキスト ボックス 10">
            <a:extLst>
              <a:ext uri="{FF2B5EF4-FFF2-40B4-BE49-F238E27FC236}">
                <a16:creationId xmlns:a16="http://schemas.microsoft.com/office/drawing/2014/main" id="{E68BD22A-B3D7-35BE-A5C2-154FFDB0E50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5F825EA-13E7-C4FB-D79D-E615A2F86500}"/>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12" name="テキスト ボックス 11">
                <a:extLst>
                  <a:ext uri="{FF2B5EF4-FFF2-40B4-BE49-F238E27FC236}">
                    <a16:creationId xmlns:a16="http://schemas.microsoft.com/office/drawing/2014/main" id="{45F825EA-13E7-C4FB-D79D-E615A2F86500}"/>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E692A90-8FA0-E67D-B9BC-52EC71A65E75}"/>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4" name="正方形/長方形 13">
            <a:extLst>
              <a:ext uri="{FF2B5EF4-FFF2-40B4-BE49-F238E27FC236}">
                <a16:creationId xmlns:a16="http://schemas.microsoft.com/office/drawing/2014/main" id="{8410FB97-6281-F0AC-4166-05BB67C35839}"/>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D55452D0-BC10-D2BC-CC6C-E4066B0287AB}"/>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087DFB30-269D-0BCE-B461-B77DD60D0676}"/>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E118CAD7-A5B4-81FE-F5A7-C26DED1AADE2}"/>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18" name="正方形/長方形 17">
            <a:extLst>
              <a:ext uri="{FF2B5EF4-FFF2-40B4-BE49-F238E27FC236}">
                <a16:creationId xmlns:a16="http://schemas.microsoft.com/office/drawing/2014/main" id="{64A7C2C4-3C86-7C28-B0B4-36E02B371717}"/>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19" name="正方形/長方形 18">
            <a:extLst>
              <a:ext uri="{FF2B5EF4-FFF2-40B4-BE49-F238E27FC236}">
                <a16:creationId xmlns:a16="http://schemas.microsoft.com/office/drawing/2014/main" id="{31F4D3B2-A8EB-215D-6242-B10A1C238C5B}"/>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0" name="正方形/長方形 19">
            <a:extLst>
              <a:ext uri="{FF2B5EF4-FFF2-40B4-BE49-F238E27FC236}">
                <a16:creationId xmlns:a16="http://schemas.microsoft.com/office/drawing/2014/main" id="{75C1C010-9A5A-3F31-A1B0-1BFC15742FFD}"/>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21" name="テキスト ボックス 20">
            <a:extLst>
              <a:ext uri="{FF2B5EF4-FFF2-40B4-BE49-F238E27FC236}">
                <a16:creationId xmlns:a16="http://schemas.microsoft.com/office/drawing/2014/main" id="{BAA03617-EC34-F7C9-06A4-37FC334BC892}"/>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7AA363E-F6E9-6D8C-0561-EF6143A92FB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22" name="テキスト ボックス 21">
                <a:extLst>
                  <a:ext uri="{FF2B5EF4-FFF2-40B4-BE49-F238E27FC236}">
                    <a16:creationId xmlns:a16="http://schemas.microsoft.com/office/drawing/2014/main" id="{07AA363E-F6E9-6D8C-0561-EF6143A92FB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400A1BE-F7F6-7AF0-F5E5-3698B85AD388}"/>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23" name="テキスト ボックス 22">
                <a:extLst>
                  <a:ext uri="{FF2B5EF4-FFF2-40B4-BE49-F238E27FC236}">
                    <a16:creationId xmlns:a16="http://schemas.microsoft.com/office/drawing/2014/main" id="{6400A1BE-F7F6-7AF0-F5E5-3698B85AD388}"/>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576EA5C-D0E1-BA49-E724-8AF87A46ECCA}"/>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25" name="テキスト ボックス 24">
                <a:extLst>
                  <a:ext uri="{FF2B5EF4-FFF2-40B4-BE49-F238E27FC236}">
                    <a16:creationId xmlns:a16="http://schemas.microsoft.com/office/drawing/2014/main" id="{9576EA5C-D0E1-BA49-E724-8AF87A46ECCA}"/>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A29B5676-B54D-C36A-C362-DD495240F56F}"/>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28" name="直線コネクタ 27">
            <a:extLst>
              <a:ext uri="{FF2B5EF4-FFF2-40B4-BE49-F238E27FC236}">
                <a16:creationId xmlns:a16="http://schemas.microsoft.com/office/drawing/2014/main" id="{A56CDE5C-6469-F03A-BA7A-F37AC46F8610}"/>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12B164B-B111-08FD-3AC3-DD41C532F207}"/>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A2E336B-AA3F-5504-5294-8530E8BCCBE0}"/>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1" name="直線コネクタ 30">
            <a:extLst>
              <a:ext uri="{FF2B5EF4-FFF2-40B4-BE49-F238E27FC236}">
                <a16:creationId xmlns:a16="http://schemas.microsoft.com/office/drawing/2014/main" id="{B32A640D-01A6-B646-D45A-46E4C81FA266}"/>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DA41505-588A-78A6-A5B1-48CBC7F6A251}"/>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33" name="テキスト ボックス 32">
            <a:extLst>
              <a:ext uri="{FF2B5EF4-FFF2-40B4-BE49-F238E27FC236}">
                <a16:creationId xmlns:a16="http://schemas.microsoft.com/office/drawing/2014/main" id="{0763B399-E215-7384-08A4-9D9DBC2874E0}"/>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34" name="テキスト ボックス 33">
            <a:extLst>
              <a:ext uri="{FF2B5EF4-FFF2-40B4-BE49-F238E27FC236}">
                <a16:creationId xmlns:a16="http://schemas.microsoft.com/office/drawing/2014/main" id="{206C43E5-84A7-E26D-E72A-BF21FA9ABD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19732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Constraint Handling Techniques</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718807EC-5812-AAAF-7A72-1536D14D288E}"/>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仮説：可能領域への収束の観点では、違反量削減で優秀な近傍生成を使うほうが有利</a:t>
            </a:r>
            <a:endParaRPr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50C6EB8-C1D3-1CD2-013A-8C8442DB11C8}"/>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 name="テキスト ボックス 3">
                <a:extLst>
                  <a:ext uri="{FF2B5EF4-FFF2-40B4-BE49-F238E27FC236}">
                    <a16:creationId xmlns:a16="http://schemas.microsoft.com/office/drawing/2014/main" id="{E50C6EB8-C1D3-1CD2-013A-8C8442DB11C8}"/>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3"/>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193C3E20-428C-F8E7-CC55-9582532D5FEC}"/>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193C3E20-428C-F8E7-CC55-9582532D5FEC}"/>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4"/>
                <a:stretch>
                  <a:fillRect t="-179787" b="-264894"/>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E991F335-E8D7-2AB3-BB26-AD1BD1256200}"/>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6" name="表 35">
            <a:extLst>
              <a:ext uri="{FF2B5EF4-FFF2-40B4-BE49-F238E27FC236}">
                <a16:creationId xmlns:a16="http://schemas.microsoft.com/office/drawing/2014/main" id="{C40CD18A-83D5-5C9F-03CE-9790DB4BC92A}"/>
              </a:ext>
            </a:extLst>
          </p:cNvPr>
          <p:cNvGraphicFramePr>
            <a:graphicFrameLocks noGrp="1"/>
          </p:cNvGraphicFramePr>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7" name="テキスト ボックス 36">
            <a:extLst>
              <a:ext uri="{FF2B5EF4-FFF2-40B4-BE49-F238E27FC236}">
                <a16:creationId xmlns:a16="http://schemas.microsoft.com/office/drawing/2014/main" id="{DEE6E9CD-FCA5-A14F-B865-E803C570435A}"/>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8" name="左中かっこ 37">
            <a:extLst>
              <a:ext uri="{FF2B5EF4-FFF2-40B4-BE49-F238E27FC236}">
                <a16:creationId xmlns:a16="http://schemas.microsoft.com/office/drawing/2014/main" id="{B2AF46A3-60D4-40DF-21FC-7AC5DDCA5EA3}"/>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40BFF43-554A-126E-F976-D862CFAC83C4}"/>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0" name="テキスト ボックス 39">
            <a:extLst>
              <a:ext uri="{FF2B5EF4-FFF2-40B4-BE49-F238E27FC236}">
                <a16:creationId xmlns:a16="http://schemas.microsoft.com/office/drawing/2014/main" id="{8159B3E7-EE33-31D9-BD36-082B72820641}"/>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459BE7A-F34E-5E9C-CA54-0651099597D7}"/>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41" name="テキスト ボックス 40">
                <a:extLst>
                  <a:ext uri="{FF2B5EF4-FFF2-40B4-BE49-F238E27FC236}">
                    <a16:creationId xmlns:a16="http://schemas.microsoft.com/office/drawing/2014/main" id="{C459BE7A-F34E-5E9C-CA54-0651099597D7}"/>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5"/>
                <a:stretch>
                  <a:fillRect l="-1024" t="-3922" b="-19608"/>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ECABE19D-BB34-D9AE-7442-CEC529A68129}"/>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A461D6FD-DBF3-7006-DD0E-772D4F3491A3}"/>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43" name="テキスト ボックス 42">
                <a:extLst>
                  <a:ext uri="{FF2B5EF4-FFF2-40B4-BE49-F238E27FC236}">
                    <a16:creationId xmlns:a16="http://schemas.microsoft.com/office/drawing/2014/main" id="{A461D6FD-DBF3-7006-DD0E-772D4F3491A3}"/>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6"/>
                <a:stretch>
                  <a:fillRect l="-929" t="-6000" b="-20000"/>
                </a:stretch>
              </a:blipFill>
            </p:spPr>
            <p:txBody>
              <a:bodyPr/>
              <a:lstStyle/>
              <a:p>
                <a:r>
                  <a:rPr lang="ja-JP" altLang="en-US">
                    <a:noFill/>
                  </a:rPr>
                  <a:t> </a:t>
                </a:r>
              </a:p>
            </p:txBody>
          </p:sp>
        </mc:Fallback>
      </mc:AlternateContent>
      <p:cxnSp>
        <p:nvCxnSpPr>
          <p:cNvPr id="44" name="直線コネクタ 43">
            <a:extLst>
              <a:ext uri="{FF2B5EF4-FFF2-40B4-BE49-F238E27FC236}">
                <a16:creationId xmlns:a16="http://schemas.microsoft.com/office/drawing/2014/main" id="{2BFCB7ED-753D-390C-ED71-2C0CF4FD1E01}"/>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92D7D9F-A10C-40EA-647D-21D92DCAC670}"/>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46" name="直線コネクタ 45">
            <a:extLst>
              <a:ext uri="{FF2B5EF4-FFF2-40B4-BE49-F238E27FC236}">
                <a16:creationId xmlns:a16="http://schemas.microsoft.com/office/drawing/2014/main" id="{E8ECE592-890D-0F87-21C1-E6EDB66A633E}"/>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3E77A624-9F12-8623-DE2A-ED810361543A}"/>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47" name="テキスト ボックス 46">
                <a:extLst>
                  <a:ext uri="{FF2B5EF4-FFF2-40B4-BE49-F238E27FC236}">
                    <a16:creationId xmlns:a16="http://schemas.microsoft.com/office/drawing/2014/main" id="{3E77A624-9F12-8623-DE2A-ED810361543A}"/>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7"/>
                <a:stretch>
                  <a:fillRect l="-439" t="-2353" b="-11765"/>
                </a:stretch>
              </a:blipFill>
            </p:spPr>
            <p:txBody>
              <a:bodyPr/>
              <a:lstStyle/>
              <a:p>
                <a:r>
                  <a:rPr lang="ja-JP" altLang="en-US">
                    <a:noFill/>
                  </a:rPr>
                  <a:t> </a:t>
                </a:r>
              </a:p>
            </p:txBody>
          </p:sp>
        </mc:Fallback>
      </mc:AlternateContent>
      <p:pic>
        <p:nvPicPr>
          <p:cNvPr id="48" name="図 47">
            <a:extLst>
              <a:ext uri="{FF2B5EF4-FFF2-40B4-BE49-F238E27FC236}">
                <a16:creationId xmlns:a16="http://schemas.microsoft.com/office/drawing/2014/main" id="{850E5F56-AE25-BDF3-860D-A3329CA600EB}"/>
              </a:ext>
            </a:extLst>
          </p:cNvPr>
          <p:cNvPicPr>
            <a:picLocks noChangeAspect="1"/>
          </p:cNvPicPr>
          <p:nvPr/>
        </p:nvPicPr>
        <p:blipFill rotWithShape="1">
          <a:blip r:embed="rId8"/>
          <a:srcRect t="15970" r="49449" b="9674"/>
          <a:stretch/>
        </p:blipFill>
        <p:spPr>
          <a:xfrm>
            <a:off x="1547705" y="4173041"/>
            <a:ext cx="2164157" cy="1988486"/>
          </a:xfrm>
          <a:prstGeom prst="rect">
            <a:avLst/>
          </a:prstGeom>
        </p:spPr>
      </p:pic>
      <p:sp>
        <p:nvSpPr>
          <p:cNvPr id="49" name="楕円 48">
            <a:extLst>
              <a:ext uri="{FF2B5EF4-FFF2-40B4-BE49-F238E27FC236}">
                <a16:creationId xmlns:a16="http://schemas.microsoft.com/office/drawing/2014/main" id="{F2943BCE-4CE7-5E12-73C4-15AF38B654B0}"/>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CEFD071-C143-7711-9C1B-8D19CDC5DA16}"/>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51" name="楕円 50">
            <a:extLst>
              <a:ext uri="{FF2B5EF4-FFF2-40B4-BE49-F238E27FC236}">
                <a16:creationId xmlns:a16="http://schemas.microsoft.com/office/drawing/2014/main" id="{C3A156FE-1C70-3B75-294A-A1ECDD3F175D}"/>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楕円 51">
            <a:extLst>
              <a:ext uri="{FF2B5EF4-FFF2-40B4-BE49-F238E27FC236}">
                <a16:creationId xmlns:a16="http://schemas.microsoft.com/office/drawing/2014/main" id="{B587009B-FBDF-DB80-4598-A028AB4529FE}"/>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二等辺三角形 52">
            <a:extLst>
              <a:ext uri="{FF2B5EF4-FFF2-40B4-BE49-F238E27FC236}">
                <a16:creationId xmlns:a16="http://schemas.microsoft.com/office/drawing/2014/main" id="{7D958FDF-F059-28B2-9CEB-DD06209E435B}"/>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楕円 53">
            <a:extLst>
              <a:ext uri="{FF2B5EF4-FFF2-40B4-BE49-F238E27FC236}">
                <a16:creationId xmlns:a16="http://schemas.microsoft.com/office/drawing/2014/main" id="{A08189CC-5CE3-7E68-77E3-1C8B2B7D3951}"/>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E4DBA31D-201B-9833-FF4B-7290FB7F274F}"/>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6" name="図 55">
            <a:extLst>
              <a:ext uri="{FF2B5EF4-FFF2-40B4-BE49-F238E27FC236}">
                <a16:creationId xmlns:a16="http://schemas.microsoft.com/office/drawing/2014/main" id="{EE1299BE-F283-E553-9678-A05B5306ABE4}"/>
              </a:ext>
            </a:extLst>
          </p:cNvPr>
          <p:cNvPicPr>
            <a:picLocks noChangeAspect="1"/>
          </p:cNvPicPr>
          <p:nvPr/>
        </p:nvPicPr>
        <p:blipFill rotWithShape="1">
          <a:blip r:embed="rId8"/>
          <a:srcRect t="15970" r="49449" b="9674"/>
          <a:stretch/>
        </p:blipFill>
        <p:spPr>
          <a:xfrm>
            <a:off x="8865973" y="4173041"/>
            <a:ext cx="2164157" cy="1988486"/>
          </a:xfrm>
          <a:prstGeom prst="rect">
            <a:avLst/>
          </a:prstGeom>
        </p:spPr>
      </p:pic>
      <p:sp>
        <p:nvSpPr>
          <p:cNvPr id="57" name="楕円 56">
            <a:extLst>
              <a:ext uri="{FF2B5EF4-FFF2-40B4-BE49-F238E27FC236}">
                <a16:creationId xmlns:a16="http://schemas.microsoft.com/office/drawing/2014/main" id="{882B286B-27CC-A464-F895-62E6AF518023}"/>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楕円 57">
            <a:extLst>
              <a:ext uri="{FF2B5EF4-FFF2-40B4-BE49-F238E27FC236}">
                <a16:creationId xmlns:a16="http://schemas.microsoft.com/office/drawing/2014/main" id="{C1E52023-BFCC-7E58-7719-09E1D25F6302}"/>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楕円 58">
            <a:extLst>
              <a:ext uri="{FF2B5EF4-FFF2-40B4-BE49-F238E27FC236}">
                <a16:creationId xmlns:a16="http://schemas.microsoft.com/office/drawing/2014/main" id="{CBAF080B-0F1B-6C5D-BE72-19CC45767B42}"/>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楕円 59">
            <a:extLst>
              <a:ext uri="{FF2B5EF4-FFF2-40B4-BE49-F238E27FC236}">
                <a16:creationId xmlns:a16="http://schemas.microsoft.com/office/drawing/2014/main" id="{09A9D9B1-6092-D6F2-0807-ABCF62AA0CA9}"/>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楕円 60">
            <a:extLst>
              <a:ext uri="{FF2B5EF4-FFF2-40B4-BE49-F238E27FC236}">
                <a16:creationId xmlns:a16="http://schemas.microsoft.com/office/drawing/2014/main" id="{68600E51-0C8E-36CE-8B36-C36F5AE75AB9}"/>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二等辺三角形 61">
            <a:extLst>
              <a:ext uri="{FF2B5EF4-FFF2-40B4-BE49-F238E27FC236}">
                <a16:creationId xmlns:a16="http://schemas.microsoft.com/office/drawing/2014/main" id="{07D46162-6A57-91F8-71B8-080ED1B8FFB4}"/>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テキスト ボックス 62">
            <a:extLst>
              <a:ext uri="{FF2B5EF4-FFF2-40B4-BE49-F238E27FC236}">
                <a16:creationId xmlns:a16="http://schemas.microsoft.com/office/drawing/2014/main" id="{809C82F9-CA92-80C4-9FFB-8739B553CD0F}"/>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108723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4A8CED94-D903-CF8E-B297-B31BC8648A9C}"/>
              </a:ext>
            </a:extLst>
          </p:cNvPr>
          <p:cNvPicPr>
            <a:picLocks noChangeAspect="1"/>
          </p:cNvPicPr>
          <p:nvPr/>
        </p:nvPicPr>
        <p:blipFill>
          <a:blip r:embed="rId2"/>
          <a:stretch>
            <a:fillRect/>
          </a:stretch>
        </p:blipFill>
        <p:spPr>
          <a:xfrm>
            <a:off x="1314750" y="1850306"/>
            <a:ext cx="4273250" cy="2650864"/>
          </a:xfrm>
          <a:prstGeom prst="rect">
            <a:avLst/>
          </a:prstGeom>
        </p:spPr>
      </p:pic>
      <p:pic>
        <p:nvPicPr>
          <p:cNvPr id="8" name="図 7" descr="グラフ&#10;&#10;自動的に生成された説明">
            <a:extLst>
              <a:ext uri="{FF2B5EF4-FFF2-40B4-BE49-F238E27FC236}">
                <a16:creationId xmlns:a16="http://schemas.microsoft.com/office/drawing/2014/main" id="{4F700681-943F-89AE-818E-BA4884347627}"/>
              </a:ext>
            </a:extLst>
          </p:cNvPr>
          <p:cNvPicPr>
            <a:picLocks noChangeAspect="1"/>
          </p:cNvPicPr>
          <p:nvPr/>
        </p:nvPicPr>
        <p:blipFill>
          <a:blip r:embed="rId3"/>
          <a:stretch>
            <a:fillRect/>
          </a:stretch>
        </p:blipFill>
        <p:spPr>
          <a:xfrm>
            <a:off x="6751202" y="1850306"/>
            <a:ext cx="4342248" cy="2693666"/>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Permeate Water Quality</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prediction performance for global trends is good.</a:t>
            </a:r>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3680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789048"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8573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Prediction</a:t>
            </a:r>
            <a:r>
              <a:rPr lang="ja-JP" altLang="en-US" sz="1600" b="1" dirty="0">
                <a:solidFill>
                  <a:schemeClr val="bg1"/>
                </a:solidFill>
              </a:rPr>
              <a:t> </a:t>
            </a:r>
            <a:r>
              <a:rPr lang="en-US" altLang="ja-JP" sz="1600" b="1" dirty="0">
                <a:solidFill>
                  <a:schemeClr val="bg1"/>
                </a:solidFill>
              </a:rPr>
              <a:t>Result</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pic>
        <p:nvPicPr>
          <p:cNvPr id="16" name="図 15" descr="グラフ, 折れ線グラフ&#10;&#10;自動的に生成された説明">
            <a:extLst>
              <a:ext uri="{FF2B5EF4-FFF2-40B4-BE49-F238E27FC236}">
                <a16:creationId xmlns:a16="http://schemas.microsoft.com/office/drawing/2014/main" id="{CBF8B545-58CE-BDD7-144C-8851ED41F648}"/>
              </a:ext>
            </a:extLst>
          </p:cNvPr>
          <p:cNvPicPr>
            <a:picLocks noChangeAspect="1"/>
          </p:cNvPicPr>
          <p:nvPr/>
        </p:nvPicPr>
        <p:blipFill>
          <a:blip r:embed="rId4"/>
          <a:stretch>
            <a:fillRect/>
          </a:stretch>
        </p:blipFill>
        <p:spPr>
          <a:xfrm>
            <a:off x="6751201" y="3594883"/>
            <a:ext cx="4342249" cy="2730466"/>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5CB1FA3B-5826-3A0A-0948-A67CDBE172BD}"/>
              </a:ext>
            </a:extLst>
          </p:cNvPr>
          <p:cNvPicPr>
            <a:picLocks noChangeAspect="1"/>
          </p:cNvPicPr>
          <p:nvPr/>
        </p:nvPicPr>
        <p:blipFill>
          <a:blip r:embed="rId5"/>
          <a:stretch>
            <a:fillRect/>
          </a:stretch>
        </p:blipFill>
        <p:spPr>
          <a:xfrm>
            <a:off x="1314750" y="3562602"/>
            <a:ext cx="4266900" cy="2724647"/>
          </a:xfrm>
          <a:prstGeom prst="rect">
            <a:avLst/>
          </a:prstGeom>
        </p:spPr>
      </p:pic>
      <p:sp>
        <p:nvSpPr>
          <p:cNvPr id="19" name="テキスト ボックス 18">
            <a:extLst>
              <a:ext uri="{FF2B5EF4-FFF2-40B4-BE49-F238E27FC236}">
                <a16:creationId xmlns:a16="http://schemas.microsoft.com/office/drawing/2014/main" id="{DD1B8695-7316-87BA-B2F3-72161E83FB4A}"/>
              </a:ext>
            </a:extLst>
          </p:cNvPr>
          <p:cNvSpPr txBox="1"/>
          <p:nvPr/>
        </p:nvSpPr>
        <p:spPr>
          <a:xfrm>
            <a:off x="2229205" y="2205982"/>
            <a:ext cx="2695575"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Predict Ave.: 0.064 [mg/L]</a:t>
            </a:r>
            <a:endParaRPr kumimoji="1" lang="ja-JP" altLang="en-US" sz="1600" b="1" dirty="0">
              <a:solidFill>
                <a:schemeClr val="accent2"/>
              </a:solidFill>
            </a:endParaRPr>
          </a:p>
        </p:txBody>
      </p:sp>
      <p:sp>
        <p:nvSpPr>
          <p:cNvPr id="21" name="テキスト ボックス 20">
            <a:extLst>
              <a:ext uri="{FF2B5EF4-FFF2-40B4-BE49-F238E27FC236}">
                <a16:creationId xmlns:a16="http://schemas.microsoft.com/office/drawing/2014/main" id="{474DE2A0-8670-DD86-0EFB-42F2FDE554CC}"/>
              </a:ext>
            </a:extLst>
          </p:cNvPr>
          <p:cNvSpPr txBox="1"/>
          <p:nvPr/>
        </p:nvSpPr>
        <p:spPr>
          <a:xfrm>
            <a:off x="7689421" y="2205982"/>
            <a:ext cx="278460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2DA7089D-767C-C86F-D3BC-411FB09F2A68}"/>
              </a:ext>
            </a:extLst>
          </p:cNvPr>
          <p:cNvSpPr txBox="1"/>
          <p:nvPr/>
        </p:nvSpPr>
        <p:spPr>
          <a:xfrm>
            <a:off x="2589353" y="4799573"/>
            <a:ext cx="1994329"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Predict Ave.: 2.03</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A63EB128-BBAF-D5EC-279F-FD6E0066B29A}"/>
              </a:ext>
            </a:extLst>
          </p:cNvPr>
          <p:cNvSpPr txBox="1"/>
          <p:nvPr/>
        </p:nvSpPr>
        <p:spPr>
          <a:xfrm>
            <a:off x="8143876" y="4045703"/>
            <a:ext cx="1994329"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Predict Ave.: 1.83</a:t>
            </a:r>
            <a:endParaRPr kumimoji="1" lang="ja-JP" altLang="en-US" sz="1600" b="1" dirty="0">
              <a:solidFill>
                <a:schemeClr val="accent2"/>
              </a:solidFill>
            </a:endParaRPr>
          </a:p>
        </p:txBody>
      </p:sp>
      <p:sp>
        <p:nvSpPr>
          <p:cNvPr id="6" name="テキスト ボックス 5">
            <a:extLst>
              <a:ext uri="{FF2B5EF4-FFF2-40B4-BE49-F238E27FC236}">
                <a16:creationId xmlns:a16="http://schemas.microsoft.com/office/drawing/2014/main" id="{C2E32A9E-E48D-023D-8A1B-8CB772195C5F}"/>
              </a:ext>
            </a:extLst>
          </p:cNvPr>
          <p:cNvSpPr txBox="1"/>
          <p:nvPr/>
        </p:nvSpPr>
        <p:spPr>
          <a:xfrm>
            <a:off x="5934075" y="24065"/>
            <a:ext cx="5597995" cy="738664"/>
          </a:xfrm>
          <a:prstGeom prst="rect">
            <a:avLst/>
          </a:prstGeom>
          <a:noFill/>
        </p:spPr>
        <p:txBody>
          <a:bodyPr wrap="square" rtlCol="0">
            <a:spAutoFit/>
          </a:bodyPr>
          <a:lstStyle/>
          <a:p>
            <a:r>
              <a:rPr kumimoji="1" lang="en-US" altLang="ja-JP" sz="1400" b="1" dirty="0">
                <a:solidFill>
                  <a:schemeClr val="bg1"/>
                </a:solidFill>
              </a:rPr>
              <a:t>Training Period: from March 7th to 14th, 2022 (1week)</a:t>
            </a:r>
          </a:p>
          <a:p>
            <a:r>
              <a:rPr kumimoji="1" lang="en-US" altLang="ja-JP" sz="1400" b="1" dirty="0">
                <a:solidFill>
                  <a:schemeClr val="bg1"/>
                </a:solidFill>
              </a:rPr>
              <a:t>Optimization Period : from March 14th to 21th, 2022 (1week)</a:t>
            </a:r>
          </a:p>
          <a:p>
            <a:r>
              <a:rPr kumimoji="1" lang="en-US" altLang="ja-JP" sz="1400" b="1" dirty="0">
                <a:solidFill>
                  <a:schemeClr val="bg1"/>
                </a:solidFill>
              </a:rPr>
              <a:t>1hour interval data</a:t>
            </a:r>
            <a:endParaRPr kumimoji="1" lang="ja-JP" altLang="en-US" sz="1400" b="1" dirty="0">
              <a:solidFill>
                <a:schemeClr val="bg1"/>
              </a:solidFill>
            </a:endParaRPr>
          </a:p>
        </p:txBody>
      </p:sp>
      <p:sp>
        <p:nvSpPr>
          <p:cNvPr id="7" name="テキスト ボックス 6">
            <a:extLst>
              <a:ext uri="{FF2B5EF4-FFF2-40B4-BE49-F238E27FC236}">
                <a16:creationId xmlns:a16="http://schemas.microsoft.com/office/drawing/2014/main" id="{CD2CD988-075D-CB47-B9DB-F77E0F58C867}"/>
              </a:ext>
            </a:extLst>
          </p:cNvPr>
          <p:cNvSpPr txBox="1"/>
          <p:nvPr/>
        </p:nvSpPr>
        <p:spPr>
          <a:xfrm>
            <a:off x="286035" y="6353924"/>
            <a:ext cx="8855005" cy="369332"/>
          </a:xfrm>
          <a:prstGeom prst="rect">
            <a:avLst/>
          </a:prstGeom>
          <a:solidFill>
            <a:schemeClr val="bg1"/>
          </a:solidFill>
        </p:spPr>
        <p:txBody>
          <a:bodyPr wrap="square" rtlCol="0">
            <a:spAutoFit/>
          </a:bodyPr>
          <a:lstStyle/>
          <a:p>
            <a:r>
              <a:rPr kumimoji="1" lang="en-US" altLang="ja-JP" b="1" dirty="0">
                <a:solidFill>
                  <a:schemeClr val="accent1"/>
                </a:solidFill>
              </a:rPr>
              <a:t>*The results are NOT optimized when input data is fixed to actual data.</a:t>
            </a:r>
            <a:endParaRPr kumimoji="1" lang="ja-JP" altLang="en-US" b="1" dirty="0">
              <a:solidFill>
                <a:srgbClr val="FFC000"/>
              </a:solidFill>
            </a:endParaRPr>
          </a:p>
        </p:txBody>
      </p:sp>
    </p:spTree>
    <p:extLst>
      <p:ext uri="{BB962C8B-B14F-4D97-AF65-F5344CB8AC3E}">
        <p14:creationId xmlns:p14="http://schemas.microsoft.com/office/powerpoint/2010/main" val="1690867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折れ線グラフ&#10;&#10;自動的に生成された説明">
            <a:extLst>
              <a:ext uri="{FF2B5EF4-FFF2-40B4-BE49-F238E27FC236}">
                <a16:creationId xmlns:a16="http://schemas.microsoft.com/office/drawing/2014/main" id="{A73BDBDE-BA61-3584-5532-170E5149F61F}"/>
              </a:ext>
            </a:extLst>
          </p:cNvPr>
          <p:cNvPicPr>
            <a:picLocks noChangeAspect="1"/>
          </p:cNvPicPr>
          <p:nvPr/>
        </p:nvPicPr>
        <p:blipFill>
          <a:blip r:embed="rId2"/>
          <a:stretch>
            <a:fillRect/>
          </a:stretch>
        </p:blipFill>
        <p:spPr>
          <a:xfrm>
            <a:off x="467083" y="1512175"/>
            <a:ext cx="7079600" cy="4687680"/>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en-US" altLang="ja-JP" dirty="0"/>
              <a:t>Search Solution Transition (during Generations)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After getting a feasible solution, the solution is improving.</a:t>
            </a:r>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5905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7546683" y="1565493"/>
                <a:ext cx="4249404" cy="646331"/>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7546683" y="1565493"/>
                <a:ext cx="4249404" cy="646331"/>
              </a:xfrm>
              <a:prstGeom prst="rect">
                <a:avLst/>
              </a:prstGeom>
              <a:blipFill>
                <a:blip r:embed="rId3"/>
                <a:stretch>
                  <a:fillRect l="-1291" t="-5660" b="-1415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7104397" y="5837755"/>
            <a:ext cx="5302721" cy="369332"/>
          </a:xfrm>
          <a:prstGeom prst="rect">
            <a:avLst/>
          </a:prstGeom>
          <a:noFill/>
        </p:spPr>
        <p:txBody>
          <a:bodyPr wrap="square" rtlCol="0">
            <a:spAutoFit/>
          </a:bodyPr>
          <a:lstStyle/>
          <a:p>
            <a:r>
              <a:rPr kumimoji="1" lang="en-US" altLang="ja-JP" b="1" dirty="0">
                <a:solidFill>
                  <a:schemeClr val="accent1"/>
                </a:solidFill>
              </a:rPr>
              <a:t>*Total calculation time is about 10 minutes.</a:t>
            </a:r>
            <a:endParaRPr kumimoji="1" lang="ja-JP" altLang="en-US" b="1" dirty="0">
              <a:solidFill>
                <a:srgbClr val="FFC000"/>
              </a:solidFill>
            </a:endParaRPr>
          </a:p>
        </p:txBody>
      </p:sp>
      <p:sp>
        <p:nvSpPr>
          <p:cNvPr id="7" name="テキスト ボックス 6">
            <a:extLst>
              <a:ext uri="{FF2B5EF4-FFF2-40B4-BE49-F238E27FC236}">
                <a16:creationId xmlns:a16="http://schemas.microsoft.com/office/drawing/2014/main" id="{7D8CC4FA-E986-8E91-25AB-C1A2EC1ED19E}"/>
              </a:ext>
            </a:extLst>
          </p:cNvPr>
          <p:cNvSpPr txBox="1"/>
          <p:nvPr/>
        </p:nvSpPr>
        <p:spPr>
          <a:xfrm>
            <a:off x="4841672" y="5749165"/>
            <a:ext cx="1835353" cy="369332"/>
          </a:xfrm>
          <a:prstGeom prst="rect">
            <a:avLst/>
          </a:prstGeom>
          <a:noFill/>
        </p:spPr>
        <p:txBody>
          <a:bodyPr wrap="square" rtlCol="0">
            <a:spAutoFit/>
          </a:bodyPr>
          <a:lstStyle/>
          <a:p>
            <a:r>
              <a:rPr kumimoji="1" lang="en-US" altLang="ja-JP" b="1" dirty="0">
                <a:solidFill>
                  <a:schemeClr val="accent1"/>
                </a:solidFill>
              </a:rPr>
              <a:t>(Generations)</a:t>
            </a:r>
            <a:endParaRPr kumimoji="1" lang="ja-JP" altLang="en-US" b="1" dirty="0">
              <a:solidFill>
                <a:srgbClr val="FFC000"/>
              </a:solidFill>
            </a:endParaRPr>
          </a:p>
        </p:txBody>
      </p:sp>
    </p:spTree>
    <p:extLst>
      <p:ext uri="{BB962C8B-B14F-4D97-AF65-F5344CB8AC3E}">
        <p14:creationId xmlns:p14="http://schemas.microsoft.com/office/powerpoint/2010/main" val="3779125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グラフ&#10;&#10;自動的に生成された説明">
            <a:extLst>
              <a:ext uri="{FF2B5EF4-FFF2-40B4-BE49-F238E27FC236}">
                <a16:creationId xmlns:a16="http://schemas.microsoft.com/office/drawing/2014/main" id="{AF759642-98AE-0D64-A842-1E03C2E18415}"/>
              </a:ext>
            </a:extLst>
          </p:cNvPr>
          <p:cNvPicPr>
            <a:picLocks noChangeAspect="1"/>
          </p:cNvPicPr>
          <p:nvPr/>
        </p:nvPicPr>
        <p:blipFill>
          <a:blip r:embed="rId2"/>
          <a:stretch>
            <a:fillRect/>
          </a:stretch>
        </p:blipFill>
        <p:spPr>
          <a:xfrm>
            <a:off x="1150614" y="2633962"/>
            <a:ext cx="5394971" cy="33924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Chemical and Exogeneous Variables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2106380" y="2324710"/>
            <a:ext cx="3619927" cy="338554"/>
          </a:xfrm>
          <a:prstGeom prst="rect">
            <a:avLst/>
          </a:prstGeom>
          <a:noFill/>
        </p:spPr>
        <p:txBody>
          <a:bodyPr wrap="square" rtlCol="0">
            <a:spAutoFit/>
          </a:bodyPr>
          <a:lstStyle/>
          <a:p>
            <a:pPr algn="ctr"/>
            <a:r>
              <a:rPr kumimoji="1" lang="en-US" altLang="ja-JP" sz="1600" b="1" dirty="0">
                <a:solidFill>
                  <a:schemeClr val="accent1"/>
                </a:solidFill>
              </a:rPr>
              <a:t>UF Total Chlorine [mg/L]</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[mg/L]</a:t>
            </a:r>
            <a:r>
              <a:rPr kumimoji="1" lang="ja-JP" altLang="en-US" sz="1200" b="1" dirty="0">
                <a:solidFill>
                  <a:schemeClr val="accent1"/>
                </a:solidFill>
              </a:rPr>
              <a:t>（固定）</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96342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schedule shows reducing chemical costs comparing to actual data.</a:t>
            </a:r>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8" name="テキスト ボックス 7">
            <a:extLst>
              <a:ext uri="{FF2B5EF4-FFF2-40B4-BE49-F238E27FC236}">
                <a16:creationId xmlns:a16="http://schemas.microsoft.com/office/drawing/2014/main" id="{FB0D59F0-8392-609D-DE15-05FB343119FF}"/>
              </a:ext>
            </a:extLst>
          </p:cNvPr>
          <p:cNvSpPr txBox="1"/>
          <p:nvPr/>
        </p:nvSpPr>
        <p:spPr>
          <a:xfrm>
            <a:off x="3584465" y="3041124"/>
            <a:ext cx="2917388" cy="584775"/>
          </a:xfrm>
          <a:prstGeom prst="rect">
            <a:avLst/>
          </a:prstGeom>
          <a:noFill/>
        </p:spPr>
        <p:txBody>
          <a:bodyPr wrap="square" rtlCol="0">
            <a:spAutoFit/>
          </a:bodyPr>
          <a:lstStyle/>
          <a:p>
            <a:r>
              <a:rPr kumimoji="1" lang="en-US" altLang="ja-JP" sz="1600" b="1" dirty="0">
                <a:solidFill>
                  <a:schemeClr val="accent1"/>
                </a:solidFill>
              </a:rPr>
              <a:t>Actual Ave.: 0.40 [mg/L]</a:t>
            </a:r>
            <a:r>
              <a:rPr kumimoji="1" lang="en-US" altLang="ja-JP" sz="1600" b="1" dirty="0"/>
              <a:t>, </a:t>
            </a:r>
          </a:p>
          <a:p>
            <a:r>
              <a:rPr kumimoji="1" lang="en-US" altLang="ja-JP" sz="1600" b="1" dirty="0">
                <a:solidFill>
                  <a:schemeClr val="accent2"/>
                </a:solidFill>
              </a:rPr>
              <a:t>Optimized Ave.: 0.38 [mg/L]</a:t>
            </a:r>
            <a:endParaRPr kumimoji="1" lang="ja-JP" altLang="en-US" sz="1600" b="1" dirty="0">
              <a:solidFill>
                <a:schemeClr val="accent2"/>
              </a:solidFill>
            </a:endParaRPr>
          </a:p>
        </p:txBody>
      </p:sp>
      <p:pic>
        <p:nvPicPr>
          <p:cNvPr id="16" name="図 15" descr="グラフ&#10;&#10;自動的に生成された説明">
            <a:extLst>
              <a:ext uri="{FF2B5EF4-FFF2-40B4-BE49-F238E27FC236}">
                <a16:creationId xmlns:a16="http://schemas.microsoft.com/office/drawing/2014/main" id="{D8B5B04B-0D06-D639-5A13-40E99E4DD479}"/>
              </a:ext>
            </a:extLst>
          </p:cNvPr>
          <p:cNvPicPr>
            <a:picLocks noChangeAspect="1"/>
          </p:cNvPicPr>
          <p:nvPr/>
        </p:nvPicPr>
        <p:blipFill>
          <a:blip r:embed="rId3"/>
          <a:stretch>
            <a:fillRect/>
          </a:stretch>
        </p:blipFill>
        <p:spPr>
          <a:xfrm>
            <a:off x="7305472" y="2562665"/>
            <a:ext cx="2403041" cy="1588451"/>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19395071-DE75-2EBE-9279-C21E5B30F719}"/>
              </a:ext>
            </a:extLst>
          </p:cNvPr>
          <p:cNvPicPr>
            <a:picLocks noChangeAspect="1"/>
          </p:cNvPicPr>
          <p:nvPr/>
        </p:nvPicPr>
        <p:blipFill>
          <a:blip r:embed="rId4"/>
          <a:stretch>
            <a:fillRect/>
          </a:stretch>
        </p:blipFill>
        <p:spPr>
          <a:xfrm>
            <a:off x="9784394" y="2587302"/>
            <a:ext cx="2378593" cy="1568259"/>
          </a:xfrm>
          <a:prstGeom prst="rect">
            <a:avLst/>
          </a:prstGeom>
        </p:spPr>
      </p:pic>
      <p:pic>
        <p:nvPicPr>
          <p:cNvPr id="22" name="図 21" descr="グラフ&#10;&#10;自動的に生成された説明">
            <a:extLst>
              <a:ext uri="{FF2B5EF4-FFF2-40B4-BE49-F238E27FC236}">
                <a16:creationId xmlns:a16="http://schemas.microsoft.com/office/drawing/2014/main" id="{A0D46F80-6B72-7D62-C449-B14F471B5F82}"/>
              </a:ext>
            </a:extLst>
          </p:cNvPr>
          <p:cNvPicPr>
            <a:picLocks noChangeAspect="1"/>
          </p:cNvPicPr>
          <p:nvPr/>
        </p:nvPicPr>
        <p:blipFill>
          <a:blip r:embed="rId5"/>
          <a:stretch>
            <a:fillRect/>
          </a:stretch>
        </p:blipFill>
        <p:spPr>
          <a:xfrm>
            <a:off x="9830890" y="4640551"/>
            <a:ext cx="2333076" cy="1521571"/>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D77E8454-24A8-9D3F-8E1F-4B76E6E2425C}"/>
              </a:ext>
            </a:extLst>
          </p:cNvPr>
          <p:cNvPicPr>
            <a:picLocks noChangeAspect="1"/>
          </p:cNvPicPr>
          <p:nvPr/>
        </p:nvPicPr>
        <p:blipFill>
          <a:blip r:embed="rId6"/>
          <a:stretch>
            <a:fillRect/>
          </a:stretch>
        </p:blipFill>
        <p:spPr>
          <a:xfrm>
            <a:off x="7379999" y="4613693"/>
            <a:ext cx="2404395" cy="1585270"/>
          </a:xfrm>
          <a:prstGeom prst="rect">
            <a:avLst/>
          </a:prstGeom>
        </p:spPr>
      </p:pic>
    </p:spTree>
    <p:extLst>
      <p:ext uri="{BB962C8B-B14F-4D97-AF65-F5344CB8AC3E}">
        <p14:creationId xmlns:p14="http://schemas.microsoft.com/office/powerpoint/2010/main" val="227605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3210341"/>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1558373" y="3210341"/>
            <a:ext cx="1491376"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Objective of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834903"/>
            <a:ext cx="11341887" cy="600165"/>
          </a:xfrm>
        </p:spPr>
        <p:txBody>
          <a:bodyPr/>
          <a:lstStyle/>
          <a:p>
            <a:r>
              <a:rPr lang="en-US" altLang="ja-JP" dirty="0"/>
              <a:t>Chemical dosing costs are minimized considering RO membrane condition within the range of maintaining water quality and flow rate. </a:t>
            </a:r>
          </a:p>
          <a:p>
            <a:pPr lvl="1"/>
            <a:r>
              <a:rPr lang="en-US" altLang="ja-JP" sz="1800" dirty="0"/>
              <a:t>Maintaining high recovery rate, good water quality (high salt rejection), and extending RO membrane life.</a:t>
            </a:r>
          </a:p>
          <a:p>
            <a:pPr lvl="1"/>
            <a:r>
              <a:rPr lang="en-US" altLang="ja-JP" sz="1800" dirty="0"/>
              <a:t>Considering water quality, permeate flow rate, and RO clogging status.</a:t>
            </a:r>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4300465"/>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4472145"/>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4472145"/>
            <a:ext cx="1839579" cy="497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3395431"/>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4264412"/>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4472145"/>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297383" y="3250694"/>
            <a:ext cx="1785648" cy="646331"/>
          </a:xfrm>
          <a:prstGeom prst="rect">
            <a:avLst/>
          </a:prstGeom>
          <a:noFill/>
        </p:spPr>
        <p:txBody>
          <a:bodyPr wrap="square" rtlCol="0">
            <a:spAutoFit/>
          </a:bodyPr>
          <a:lstStyle/>
          <a:p>
            <a:pPr algn="ctr"/>
            <a:r>
              <a:rPr kumimoji="1" lang="en-US" altLang="ja-JP" dirty="0"/>
              <a:t>Sulfuric Acid</a:t>
            </a:r>
            <a:r>
              <a:rPr kumimoji="1" lang="ja-JP" altLang="en-US" dirty="0"/>
              <a:t>／</a:t>
            </a:r>
            <a:r>
              <a:rPr kumimoji="1" lang="en-US" altLang="ja-JP" dirty="0"/>
              <a:t>Anti-</a:t>
            </a:r>
            <a:r>
              <a:rPr kumimoji="1" lang="en-US" altLang="ja-JP" dirty="0" err="1"/>
              <a:t>Scalant</a:t>
            </a:r>
            <a:endParaRPr kumimoji="1" lang="en-US" altLang="ja-JP" dirty="0"/>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17709" y="4191280"/>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430046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 / 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a:off x="9905686" y="4477115"/>
            <a:ext cx="812023" cy="65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841203"/>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285490" y="3231872"/>
            <a:ext cx="2030087" cy="584775"/>
          </a:xfrm>
          <a:prstGeom prst="rect">
            <a:avLst/>
          </a:prstGeom>
          <a:noFill/>
        </p:spPr>
        <p:txBody>
          <a:bodyPr wrap="square" rtlCol="0">
            <a:spAutoFit/>
          </a:bodyPr>
          <a:lstStyle/>
          <a:p>
            <a:pPr algn="ctr"/>
            <a:r>
              <a:rPr kumimoji="1" lang="en-US" altLang="ja-JP" sz="1600" dirty="0"/>
              <a:t>UV</a:t>
            </a:r>
            <a:r>
              <a:rPr kumimoji="1" lang="ja-JP" altLang="en-US" sz="1600" dirty="0"/>
              <a:t> </a:t>
            </a:r>
            <a:r>
              <a:rPr kumimoji="1" lang="en-US" altLang="ja-JP" sz="1600" dirty="0"/>
              <a:t>Radiation with </a:t>
            </a:r>
            <a:r>
              <a:rPr kumimoji="1" lang="en-SG" altLang="ja-JP" sz="1600" dirty="0"/>
              <a:t>H</a:t>
            </a:r>
            <a:r>
              <a:rPr kumimoji="1" lang="en-SG" altLang="ja-JP" sz="1600" baseline="-25000" dirty="0"/>
              <a:t>2</a:t>
            </a:r>
            <a:r>
              <a:rPr kumimoji="1" lang="en-SG" altLang="ja-JP" sz="1600" dirty="0"/>
              <a:t>O</a:t>
            </a:r>
            <a:r>
              <a:rPr kumimoji="1" lang="en-SG" altLang="ja-JP" sz="1600" baseline="-25000" dirty="0"/>
              <a:t>2</a:t>
            </a:r>
            <a:r>
              <a:rPr kumimoji="1" lang="en-SG" altLang="ja-JP" sz="1600" dirty="0"/>
              <a:t> or </a:t>
            </a:r>
            <a:r>
              <a:rPr kumimoji="1" lang="en-SG" altLang="ja-JP" sz="1600" dirty="0" err="1"/>
              <a:t>NaClO</a:t>
            </a:r>
            <a:endParaRPr kumimoji="1" lang="ja-JP" altLang="en-US" sz="1600" dirty="0"/>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789789"/>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5147483"/>
            <a:ext cx="1451913" cy="338554"/>
          </a:xfrm>
          <a:prstGeom prst="rect">
            <a:avLst/>
          </a:prstGeom>
          <a:noFill/>
        </p:spPr>
        <p:txBody>
          <a:bodyPr wrap="square" rtlCol="0">
            <a:spAutoFit/>
          </a:bodyPr>
          <a:lstStyle/>
          <a:p>
            <a:pPr algn="ctr"/>
            <a:r>
              <a:rPr kumimoji="1" lang="en-US" altLang="ja-JP" sz="1600" dirty="0"/>
              <a:t>Water quality</a:t>
            </a:r>
            <a:endParaRPr kumimoji="1" lang="ja-JP" altLang="en-US" sz="1600" dirty="0"/>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789789"/>
            <a:ext cx="410253" cy="218046"/>
          </a:xfrm>
          <a:prstGeom prst="triangle">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4363160" y="5106538"/>
            <a:ext cx="1942645" cy="338554"/>
          </a:xfrm>
          <a:prstGeom prst="rect">
            <a:avLst/>
          </a:prstGeom>
          <a:noFill/>
        </p:spPr>
        <p:txBody>
          <a:bodyPr wrap="square" rtlCol="0">
            <a:spAutoFit/>
          </a:bodyPr>
          <a:lstStyle/>
          <a:p>
            <a:pPr algn="ctr"/>
            <a:r>
              <a:rPr kumimoji="1" lang="en-US" altLang="ja-JP" sz="1600" dirty="0"/>
              <a:t>Degree of Clogging</a:t>
            </a:r>
            <a:endParaRPr kumimoji="1" lang="ja-JP" altLang="en-US" sz="1600" dirty="0"/>
          </a:p>
        </p:txBody>
      </p:sp>
      <p:sp>
        <p:nvSpPr>
          <p:cNvPr id="45" name="矢印: 下 44">
            <a:extLst>
              <a:ext uri="{FF2B5EF4-FFF2-40B4-BE49-F238E27FC236}">
                <a16:creationId xmlns:a16="http://schemas.microsoft.com/office/drawing/2014/main" id="{AD8C1BA6-DB7B-49A4-AED5-732ECDF57FAE}"/>
              </a:ext>
            </a:extLst>
          </p:cNvPr>
          <p:cNvSpPr/>
          <p:nvPr/>
        </p:nvSpPr>
        <p:spPr>
          <a:xfrm>
            <a:off x="6079467" y="3664647"/>
            <a:ext cx="283388" cy="490885"/>
          </a:xfrm>
          <a:prstGeom prst="downArrow">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027691" y="3138268"/>
            <a:ext cx="2378884" cy="369332"/>
          </a:xfrm>
          <a:prstGeom prst="rect">
            <a:avLst/>
          </a:prstGeom>
          <a:noFill/>
        </p:spPr>
        <p:txBody>
          <a:bodyPr wrap="square" rtlCol="0">
            <a:spAutoFit/>
          </a:bodyPr>
          <a:lstStyle/>
          <a:p>
            <a:pPr algn="ctr"/>
            <a:r>
              <a:rPr kumimoji="1" lang="en-US" altLang="ja-JP" dirty="0"/>
              <a:t>Membrane cleaning</a:t>
            </a:r>
            <a:endParaRPr kumimoji="1" lang="ja-JP" altLang="en-US" dirty="0"/>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789789"/>
            <a:ext cx="410253" cy="218046"/>
          </a:xfrm>
          <a:prstGeom prst="triangle">
            <a:avLst/>
          </a:prstGeom>
          <a:pattFill prst="wdUpDiag">
            <a:fgClr>
              <a:schemeClr val="accent4"/>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5685747" y="5442681"/>
            <a:ext cx="1716610" cy="338554"/>
          </a:xfrm>
          <a:prstGeom prst="rect">
            <a:avLst/>
          </a:prstGeom>
          <a:noFill/>
        </p:spPr>
        <p:txBody>
          <a:bodyPr wrap="square" rtlCol="0">
            <a:spAutoFit/>
          </a:bodyPr>
          <a:lstStyle/>
          <a:p>
            <a:pPr algn="ctr"/>
            <a:r>
              <a:rPr kumimoji="1" lang="en-US" altLang="ja-JP" sz="1600" dirty="0"/>
              <a:t>Membrane life</a:t>
            </a:r>
            <a:endParaRPr kumimoji="1" lang="ja-JP" altLang="en-US" sz="1600"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57" name="テキスト ボックス 56">
            <a:extLst>
              <a:ext uri="{FF2B5EF4-FFF2-40B4-BE49-F238E27FC236}">
                <a16:creationId xmlns:a16="http://schemas.microsoft.com/office/drawing/2014/main" id="{BD6F05CC-5CCB-4A60-B40F-F841D23CD4BA}"/>
              </a:ext>
            </a:extLst>
          </p:cNvPr>
          <p:cNvSpPr txBox="1"/>
          <p:nvPr/>
        </p:nvSpPr>
        <p:spPr>
          <a:xfrm>
            <a:off x="8496328" y="4989922"/>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58" name="テキスト ボックス 57">
            <a:extLst>
              <a:ext uri="{FF2B5EF4-FFF2-40B4-BE49-F238E27FC236}">
                <a16:creationId xmlns:a16="http://schemas.microsoft.com/office/drawing/2014/main" id="{E1159627-850F-4ACE-B093-BBE7BAC686A9}"/>
              </a:ext>
            </a:extLst>
          </p:cNvPr>
          <p:cNvSpPr txBox="1"/>
          <p:nvPr/>
        </p:nvSpPr>
        <p:spPr>
          <a:xfrm>
            <a:off x="1475870" y="5040645"/>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8" name="吹き出し: 角を丸めた四角形 7">
            <a:extLst>
              <a:ext uri="{FF2B5EF4-FFF2-40B4-BE49-F238E27FC236}">
                <a16:creationId xmlns:a16="http://schemas.microsoft.com/office/drawing/2014/main" id="{CBD13782-D1D8-9AD1-5782-5D9E7BCA9430}"/>
              </a:ext>
            </a:extLst>
          </p:cNvPr>
          <p:cNvSpPr/>
          <p:nvPr/>
        </p:nvSpPr>
        <p:spPr>
          <a:xfrm>
            <a:off x="6445869" y="2614367"/>
            <a:ext cx="5629172" cy="365125"/>
          </a:xfrm>
          <a:prstGeom prst="wedgeRoundRectCallout">
            <a:avLst>
              <a:gd name="adj1" fmla="val 14239"/>
              <a:gd name="adj2" fmla="val 886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Subject to be optimization target if interchangeable with RO.</a:t>
            </a:r>
            <a:endParaRPr kumimoji="1" lang="ja-JP" altLang="en-US" sz="1600" dirty="0">
              <a:solidFill>
                <a:schemeClr val="tx1"/>
              </a:solidFill>
            </a:endParaRPr>
          </a:p>
        </p:txBody>
      </p:sp>
      <p:sp>
        <p:nvSpPr>
          <p:cNvPr id="26" name="テキスト ボックス 25">
            <a:extLst>
              <a:ext uri="{FF2B5EF4-FFF2-40B4-BE49-F238E27FC236}">
                <a16:creationId xmlns:a16="http://schemas.microsoft.com/office/drawing/2014/main" id="{3F914D46-367F-72B7-EDF3-5F40EC1D7DBF}"/>
              </a:ext>
            </a:extLst>
          </p:cNvPr>
          <p:cNvSpPr txBox="1"/>
          <p:nvPr/>
        </p:nvSpPr>
        <p:spPr>
          <a:xfrm>
            <a:off x="177509" y="2915337"/>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27" name="テキスト ボックス 26">
            <a:extLst>
              <a:ext uri="{FF2B5EF4-FFF2-40B4-BE49-F238E27FC236}">
                <a16:creationId xmlns:a16="http://schemas.microsoft.com/office/drawing/2014/main" id="{D1FA82FE-8DE7-03BA-7840-E04FBC2B790F}"/>
              </a:ext>
            </a:extLst>
          </p:cNvPr>
          <p:cNvSpPr txBox="1"/>
          <p:nvPr/>
        </p:nvSpPr>
        <p:spPr>
          <a:xfrm>
            <a:off x="3130113" y="2935499"/>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30" name="矢印: 下 29">
            <a:extLst>
              <a:ext uri="{FF2B5EF4-FFF2-40B4-BE49-F238E27FC236}">
                <a16:creationId xmlns:a16="http://schemas.microsoft.com/office/drawing/2014/main" id="{4806976F-8E01-BA20-D3C0-B6412D84E8F9}"/>
              </a:ext>
            </a:extLst>
          </p:cNvPr>
          <p:cNvSpPr/>
          <p:nvPr/>
        </p:nvSpPr>
        <p:spPr>
          <a:xfrm>
            <a:off x="1045012" y="3952437"/>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矢印: 下 30">
            <a:extLst>
              <a:ext uri="{FF2B5EF4-FFF2-40B4-BE49-F238E27FC236}">
                <a16:creationId xmlns:a16="http://schemas.microsoft.com/office/drawing/2014/main" id="{9F2F10FF-90DF-DC9D-6888-9D61FF5F0340}"/>
              </a:ext>
            </a:extLst>
          </p:cNvPr>
          <p:cNvSpPr/>
          <p:nvPr/>
        </p:nvSpPr>
        <p:spPr>
          <a:xfrm>
            <a:off x="4052239" y="3952438"/>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9F39987-87FA-1BA9-B4C1-FAF11DD7B7CC}"/>
              </a:ext>
            </a:extLst>
          </p:cNvPr>
          <p:cNvSpPr txBox="1"/>
          <p:nvPr/>
        </p:nvSpPr>
        <p:spPr>
          <a:xfrm>
            <a:off x="10079095" y="4860316"/>
            <a:ext cx="2110829" cy="830997"/>
          </a:xfrm>
          <a:prstGeom prst="rect">
            <a:avLst/>
          </a:prstGeom>
          <a:noFill/>
        </p:spPr>
        <p:txBody>
          <a:bodyPr wrap="square" rtlCol="0">
            <a:spAutoFit/>
          </a:bodyPr>
          <a:lstStyle/>
          <a:p>
            <a:pPr algn="ctr"/>
            <a:r>
              <a:rPr kumimoji="1" lang="en-US" altLang="ja-JP" sz="1600" b="1" dirty="0">
                <a:solidFill>
                  <a:schemeClr val="accent1"/>
                </a:solidFill>
              </a:rPr>
              <a:t>Water quality and flow rate to be maintained</a:t>
            </a:r>
            <a:endParaRPr kumimoji="1" lang="ja-JP" altLang="en-US" sz="1600" b="1" dirty="0">
              <a:solidFill>
                <a:schemeClr val="accent1"/>
              </a:solidFill>
            </a:endParaRPr>
          </a:p>
        </p:txBody>
      </p:sp>
      <p:sp>
        <p:nvSpPr>
          <p:cNvPr id="34" name="吹き出し: 角を丸めた四角形 33">
            <a:extLst>
              <a:ext uri="{FF2B5EF4-FFF2-40B4-BE49-F238E27FC236}">
                <a16:creationId xmlns:a16="http://schemas.microsoft.com/office/drawing/2014/main" id="{BE5D901F-80B7-6108-081F-8731936CFE66}"/>
              </a:ext>
            </a:extLst>
          </p:cNvPr>
          <p:cNvSpPr/>
          <p:nvPr/>
        </p:nvSpPr>
        <p:spPr>
          <a:xfrm>
            <a:off x="1700126" y="5576329"/>
            <a:ext cx="3126963" cy="1083307"/>
          </a:xfrm>
          <a:prstGeom prst="wedgeRoundRectCallout">
            <a:avLst>
              <a:gd name="adj1" fmla="val 35823"/>
              <a:gd name="adj2" fmla="val -6454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dirty="0">
                <a:solidFill>
                  <a:schemeClr val="tx1"/>
                </a:solidFill>
              </a:rPr>
              <a:t>Clogging due to fouling
Scaling by crystallization
Bio-fouling by deposit</a:t>
            </a:r>
            <a:endParaRPr kumimoji="1" lang="ja-JP" altLang="en-US" sz="1600" dirty="0">
              <a:solidFill>
                <a:schemeClr val="tx1"/>
              </a:solidFill>
            </a:endParaRPr>
          </a:p>
        </p:txBody>
      </p:sp>
    </p:spTree>
    <p:extLst>
      <p:ext uri="{BB962C8B-B14F-4D97-AF65-F5344CB8AC3E}">
        <p14:creationId xmlns:p14="http://schemas.microsoft.com/office/powerpoint/2010/main" val="133986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折れ線グラフ&#10;&#10;自動的に生成された説明">
            <a:extLst>
              <a:ext uri="{FF2B5EF4-FFF2-40B4-BE49-F238E27FC236}">
                <a16:creationId xmlns:a16="http://schemas.microsoft.com/office/drawing/2014/main" id="{6D110CC8-A45C-A573-60EB-EF4C62ABAF5C}"/>
              </a:ext>
            </a:extLst>
          </p:cNvPr>
          <p:cNvPicPr>
            <a:picLocks noChangeAspect="1"/>
          </p:cNvPicPr>
          <p:nvPr/>
        </p:nvPicPr>
        <p:blipFill>
          <a:blip r:embed="rId2"/>
          <a:stretch>
            <a:fillRect/>
          </a:stretch>
        </p:blipFill>
        <p:spPr>
          <a:xfrm>
            <a:off x="1281599" y="1866403"/>
            <a:ext cx="4007547" cy="2520000"/>
          </a:xfrm>
          <a:prstGeom prst="rect">
            <a:avLst/>
          </a:prstGeom>
        </p:spPr>
      </p:pic>
      <p:pic>
        <p:nvPicPr>
          <p:cNvPr id="10" name="図 9" descr="グラフィカル ユーザー インターフェイス, グラフ, 折れ線グラフ&#10;&#10;自動的に生成された説明">
            <a:extLst>
              <a:ext uri="{FF2B5EF4-FFF2-40B4-BE49-F238E27FC236}">
                <a16:creationId xmlns:a16="http://schemas.microsoft.com/office/drawing/2014/main" id="{CF447D69-2615-3167-8FF8-767794475450}"/>
              </a:ext>
            </a:extLst>
          </p:cNvPr>
          <p:cNvPicPr>
            <a:picLocks noChangeAspect="1"/>
          </p:cNvPicPr>
          <p:nvPr/>
        </p:nvPicPr>
        <p:blipFill>
          <a:blip r:embed="rId3"/>
          <a:stretch>
            <a:fillRect/>
          </a:stretch>
        </p:blipFill>
        <p:spPr>
          <a:xfrm>
            <a:off x="1343082" y="3652565"/>
            <a:ext cx="3946415" cy="2520000"/>
          </a:xfrm>
          <a:prstGeom prst="rect">
            <a:avLst/>
          </a:prstGeom>
        </p:spPr>
      </p:pic>
      <p:pic>
        <p:nvPicPr>
          <p:cNvPr id="15" name="図 14" descr="グラフ&#10;&#10;自動的に生成された説明">
            <a:extLst>
              <a:ext uri="{FF2B5EF4-FFF2-40B4-BE49-F238E27FC236}">
                <a16:creationId xmlns:a16="http://schemas.microsoft.com/office/drawing/2014/main" id="{30092931-44A7-9AB7-DDBC-E1D5DAC452E3}"/>
              </a:ext>
            </a:extLst>
          </p:cNvPr>
          <p:cNvPicPr>
            <a:picLocks noChangeAspect="1"/>
          </p:cNvPicPr>
          <p:nvPr/>
        </p:nvPicPr>
        <p:blipFill>
          <a:blip r:embed="rId4"/>
          <a:stretch>
            <a:fillRect/>
          </a:stretch>
        </p:blipFill>
        <p:spPr>
          <a:xfrm>
            <a:off x="6735595" y="1848260"/>
            <a:ext cx="4007547" cy="2520000"/>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B800D985-8C76-FEF5-9170-1415BCD1EBF5}"/>
              </a:ext>
            </a:extLst>
          </p:cNvPr>
          <p:cNvPicPr>
            <a:picLocks noChangeAspect="1"/>
          </p:cNvPicPr>
          <p:nvPr/>
        </p:nvPicPr>
        <p:blipFill>
          <a:blip r:embed="rId5"/>
          <a:stretch>
            <a:fillRect/>
          </a:stretch>
        </p:blipFill>
        <p:spPr>
          <a:xfrm>
            <a:off x="6735595" y="3652565"/>
            <a:ext cx="4007547" cy="2520000"/>
          </a:xfrm>
          <a:prstGeom prst="rect">
            <a:avLst/>
          </a:prstGeom>
        </p:spPr>
      </p:pic>
      <p:sp>
        <p:nvSpPr>
          <p:cNvPr id="21" name="テキスト ボックス 20">
            <a:extLst>
              <a:ext uri="{FF2B5EF4-FFF2-40B4-BE49-F238E27FC236}">
                <a16:creationId xmlns:a16="http://schemas.microsoft.com/office/drawing/2014/main" id="{2A24EF18-C420-6D68-D352-B602EA3EFB1E}"/>
              </a:ext>
            </a:extLst>
          </p:cNvPr>
          <p:cNvSpPr txBox="1"/>
          <p:nvPr/>
        </p:nvSpPr>
        <p:spPr>
          <a:xfrm>
            <a:off x="2027545" y="2205982"/>
            <a:ext cx="3000133"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Optimized Ave.: 0.063 [mg/L]</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717BF5CB-C24C-D92F-6E2E-D94E7013516B}"/>
              </a:ext>
            </a:extLst>
          </p:cNvPr>
          <p:cNvSpPr txBox="1"/>
          <p:nvPr/>
        </p:nvSpPr>
        <p:spPr>
          <a:xfrm>
            <a:off x="7480142" y="2205982"/>
            <a:ext cx="315955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B5A85D69-2BFC-8BC2-22CB-023278678C5D}"/>
              </a:ext>
            </a:extLst>
          </p:cNvPr>
          <p:cNvSpPr txBox="1"/>
          <p:nvPr/>
        </p:nvSpPr>
        <p:spPr>
          <a:xfrm>
            <a:off x="2425793" y="4809098"/>
            <a:ext cx="2173147"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Optimized Ave.: 2.03</a:t>
            </a:r>
            <a:endParaRPr kumimoji="1" lang="ja-JP" altLang="en-US" sz="1600" b="1" dirty="0">
              <a:solidFill>
                <a:schemeClr val="accent2"/>
              </a:solidFill>
            </a:endParaRPr>
          </a:p>
        </p:txBody>
      </p:sp>
      <p:sp>
        <p:nvSpPr>
          <p:cNvPr id="24" name="テキスト ボックス 23">
            <a:extLst>
              <a:ext uri="{FF2B5EF4-FFF2-40B4-BE49-F238E27FC236}">
                <a16:creationId xmlns:a16="http://schemas.microsoft.com/office/drawing/2014/main" id="{098A65D3-8311-7A43-F3BC-2AE168239E74}"/>
              </a:ext>
            </a:extLst>
          </p:cNvPr>
          <p:cNvSpPr txBox="1"/>
          <p:nvPr/>
        </p:nvSpPr>
        <p:spPr>
          <a:xfrm>
            <a:off x="7934597" y="4045703"/>
            <a:ext cx="2339674"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Optimized Ave.: 1.83</a:t>
            </a:r>
            <a:endParaRPr kumimoji="1" lang="ja-JP" altLang="en-US" sz="1600" b="1" dirty="0">
              <a:solidFill>
                <a:schemeClr val="accent2"/>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Water Quality Variable</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change but meeting the WQ standards of LRV.</a:t>
            </a: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23205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6" name="テキスト ボックス 5">
            <a:extLst>
              <a:ext uri="{FF2B5EF4-FFF2-40B4-BE49-F238E27FC236}">
                <a16:creationId xmlns:a16="http://schemas.microsoft.com/office/drawing/2014/main" id="{A4637CBB-F5D8-0589-3B10-3371EBA3E342}"/>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Tree>
    <p:extLst>
      <p:ext uri="{BB962C8B-B14F-4D97-AF65-F5344CB8AC3E}">
        <p14:creationId xmlns:p14="http://schemas.microsoft.com/office/powerpoint/2010/main" val="3901980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Optimization Effect Calculation</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improvement in the period and condition.</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6" cy="2377440"/>
        </p:xfrm>
        <a:graphic>
          <a:graphicData uri="http://schemas.openxmlformats.org/drawingml/2006/table">
            <a:tbl>
              <a:tblPr firstRow="1" bandRow="1">
                <a:tableStyleId>{5C22544A-7EE6-4342-B048-85BDC9FD1C3A}</a:tableStyleId>
              </a:tblPr>
              <a:tblGrid>
                <a:gridCol w="2643327">
                  <a:extLst>
                    <a:ext uri="{9D8B030D-6E8A-4147-A177-3AD203B41FA5}">
                      <a16:colId xmlns:a16="http://schemas.microsoft.com/office/drawing/2014/main" val="2679161598"/>
                    </a:ext>
                  </a:extLst>
                </a:gridCol>
                <a:gridCol w="1692569">
                  <a:extLst>
                    <a:ext uri="{9D8B030D-6E8A-4147-A177-3AD203B41FA5}">
                      <a16:colId xmlns:a16="http://schemas.microsoft.com/office/drawing/2014/main" val="404849043"/>
                    </a:ext>
                  </a:extLst>
                </a:gridCol>
                <a:gridCol w="1999234">
                  <a:extLst>
                    <a:ext uri="{9D8B030D-6E8A-4147-A177-3AD203B41FA5}">
                      <a16:colId xmlns:a16="http://schemas.microsoft.com/office/drawing/2014/main" val="3570210715"/>
                    </a:ext>
                  </a:extLst>
                </a:gridCol>
                <a:gridCol w="1884280">
                  <a:extLst>
                    <a:ext uri="{9D8B030D-6E8A-4147-A177-3AD203B41FA5}">
                      <a16:colId xmlns:a16="http://schemas.microsoft.com/office/drawing/2014/main" val="2263649889"/>
                    </a:ext>
                  </a:extLst>
                </a:gridCol>
                <a:gridCol w="1691073">
                  <a:extLst>
                    <a:ext uri="{9D8B030D-6E8A-4147-A177-3AD203B41FA5}">
                      <a16:colId xmlns:a16="http://schemas.microsoft.com/office/drawing/2014/main" val="1764668753"/>
                    </a:ext>
                  </a:extLst>
                </a:gridCol>
                <a:gridCol w="1691073">
                  <a:extLst>
                    <a:ext uri="{9D8B030D-6E8A-4147-A177-3AD203B41FA5}">
                      <a16:colId xmlns:a16="http://schemas.microsoft.com/office/drawing/2014/main" val="4218352417"/>
                    </a:ext>
                  </a:extLst>
                </a:gridCol>
              </a:tblGrid>
              <a:tr h="370840">
                <a:tc>
                  <a:txBody>
                    <a:bodyPr/>
                    <a:lstStyle/>
                    <a:p>
                      <a:pPr algn="ctr"/>
                      <a:r>
                        <a:rPr kumimoji="1" lang="en-US" altLang="ja-JP" sz="2000" dirty="0"/>
                        <a:t>Variable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Actual</a:t>
                      </a:r>
                      <a:r>
                        <a:rPr kumimoji="1" lang="en-US" altLang="ja-JP" sz="1600" dirty="0"/>
                        <a:t> 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Optimized </a:t>
                      </a:r>
                      <a:r>
                        <a:rPr kumimoji="1" lang="en-US" altLang="ja-JP" sz="1600" dirty="0"/>
                        <a:t>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Diff </a:t>
                      </a:r>
                      <a:r>
                        <a:rPr kumimoji="1" lang="en-US" altLang="ja-JP" sz="1600" dirty="0"/>
                        <a:t>(</a:t>
                      </a:r>
                      <a:r>
                        <a:rPr kumimoji="1" lang="en-US" altLang="ja-JP" sz="1600" dirty="0" err="1"/>
                        <a:t>Opt</a:t>
                      </a:r>
                      <a:r>
                        <a:rPr kumimoji="1" lang="en-US" altLang="ja-JP" sz="1600" dirty="0"/>
                        <a:t> – Act)</a:t>
                      </a:r>
                      <a:endParaRPr kumimoji="1" lang="ja-JP" altLang="en-US" sz="16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Model Error</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 Diff – Err.</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2000" dirty="0"/>
                        <a:t>Total Chlorine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0.38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2000" dirty="0"/>
                        <a:t>EC [</a:t>
                      </a:r>
                      <a:r>
                        <a:rPr kumimoji="1" lang="en-US" altLang="ja-JP" sz="2000" dirty="0" err="1"/>
                        <a:t>uS</a:t>
                      </a:r>
                      <a:r>
                        <a:rPr kumimoji="1" lang="en-US" altLang="ja-JP" sz="2000" dirty="0"/>
                        <a:t>/cm]</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20.87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2000" dirty="0"/>
                        <a:t>TOC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0.067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0.063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2000" dirty="0"/>
                        <a:t>LRV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1.83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1.82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2000" dirty="0"/>
                        <a:t>LRV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155844"/>
                  </a:ext>
                </a:extLst>
              </a:tr>
            </a:tbl>
          </a:graphicData>
        </a:graphic>
      </p:graphicFrame>
    </p:spTree>
    <p:extLst>
      <p:ext uri="{BB962C8B-B14F-4D97-AF65-F5344CB8AC3E}">
        <p14:creationId xmlns:p14="http://schemas.microsoft.com/office/powerpoint/2010/main" val="3280526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39222"/>
            <a:ext cx="11400125" cy="518094"/>
          </a:xfrm>
        </p:spPr>
        <p:txBody>
          <a:bodyPr/>
          <a:lstStyle/>
          <a:p>
            <a:r>
              <a:rPr lang="en-US" altLang="ja-JP" dirty="0"/>
              <a:t>Overview of Scaling Estimation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Overview of Scaling Estimation</a:t>
            </a:r>
          </a:p>
          <a:p>
            <a:pPr lvl="1"/>
            <a:endParaRPr kumimoji="1" lang="ja-JP" altLang="en-US" dirty="0"/>
          </a:p>
        </p:txBody>
      </p:sp>
      <p:sp>
        <p:nvSpPr>
          <p:cNvPr id="5" name="正方形/長方形 4">
            <a:extLst>
              <a:ext uri="{FF2B5EF4-FFF2-40B4-BE49-F238E27FC236}">
                <a16:creationId xmlns:a16="http://schemas.microsoft.com/office/drawing/2014/main" id="{6BE5947E-3564-FD8D-C23D-64F8178CFE08}"/>
              </a:ext>
            </a:extLst>
          </p:cNvPr>
          <p:cNvSpPr/>
          <p:nvPr/>
        </p:nvSpPr>
        <p:spPr>
          <a:xfrm>
            <a:off x="586717" y="2069943"/>
            <a:ext cx="2931459" cy="281239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4EE6467D-0E71-8802-810D-0FEC7ADCD9C0}"/>
              </a:ext>
            </a:extLst>
          </p:cNvPr>
          <p:cNvSpPr/>
          <p:nvPr/>
        </p:nvSpPr>
        <p:spPr>
          <a:xfrm>
            <a:off x="4470675" y="2069943"/>
            <a:ext cx="2931459" cy="281239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B0046B23-17BE-73D0-A7DC-62EC166A2633}"/>
              </a:ext>
            </a:extLst>
          </p:cNvPr>
          <p:cNvSpPr/>
          <p:nvPr/>
        </p:nvSpPr>
        <p:spPr>
          <a:xfrm>
            <a:off x="8677364" y="2069943"/>
            <a:ext cx="2931459" cy="281239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33A54ADA-AD4E-C89B-BBE6-DE821BB139C3}"/>
              </a:ext>
            </a:extLst>
          </p:cNvPr>
          <p:cNvSpPr/>
          <p:nvPr/>
        </p:nvSpPr>
        <p:spPr>
          <a:xfrm>
            <a:off x="586715" y="1672019"/>
            <a:ext cx="2680920" cy="393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Concentration Polarization</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5805A597-5C92-73F6-7EA0-D77BFBFFF0E2}"/>
              </a:ext>
            </a:extLst>
          </p:cNvPr>
          <p:cNvSpPr/>
          <p:nvPr/>
        </p:nvSpPr>
        <p:spPr>
          <a:xfrm>
            <a:off x="4470675" y="1752701"/>
            <a:ext cx="1978959" cy="3128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Saturation Index</a:t>
            </a: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EF68E824-6C34-822C-9FF7-5E74F98B7580}"/>
              </a:ext>
            </a:extLst>
          </p:cNvPr>
          <p:cNvSpPr/>
          <p:nvPr/>
        </p:nvSpPr>
        <p:spPr>
          <a:xfrm>
            <a:off x="8677364" y="1765672"/>
            <a:ext cx="2095500" cy="286871"/>
          </a:xfrm>
          <a:prstGeom prst="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Chemical Dosage</a:t>
            </a:r>
            <a:endParaRPr kumimoji="1" lang="ja-JP" altLang="en-US" dirty="0">
              <a:solidFill>
                <a:schemeClr val="tx1"/>
              </a:solidFill>
            </a:endParaRPr>
          </a:p>
        </p:txBody>
      </p:sp>
      <p:sp>
        <p:nvSpPr>
          <p:cNvPr id="14" name="矢印: 右 13">
            <a:extLst>
              <a:ext uri="{FF2B5EF4-FFF2-40B4-BE49-F238E27FC236}">
                <a16:creationId xmlns:a16="http://schemas.microsoft.com/office/drawing/2014/main" id="{7D7CFAF9-1D5E-5DF3-68A3-9ABC249F0C7D}"/>
              </a:ext>
            </a:extLst>
          </p:cNvPr>
          <p:cNvSpPr/>
          <p:nvPr/>
        </p:nvSpPr>
        <p:spPr>
          <a:xfrm>
            <a:off x="3867449" y="3225315"/>
            <a:ext cx="356347" cy="3826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 15">
            <a:extLst>
              <a:ext uri="{FF2B5EF4-FFF2-40B4-BE49-F238E27FC236}">
                <a16:creationId xmlns:a16="http://schemas.microsoft.com/office/drawing/2014/main" id="{CC32DC3B-32BC-5CF2-2925-9DD35A3857B2}"/>
              </a:ext>
            </a:extLst>
          </p:cNvPr>
          <p:cNvSpPr/>
          <p:nvPr/>
        </p:nvSpPr>
        <p:spPr>
          <a:xfrm>
            <a:off x="7907849" y="3212741"/>
            <a:ext cx="356347" cy="3826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3C908F41-FC94-34D4-938A-6418BC590585}"/>
              </a:ext>
            </a:extLst>
          </p:cNvPr>
          <p:cNvSpPr txBox="1"/>
          <p:nvPr/>
        </p:nvSpPr>
        <p:spPr>
          <a:xfrm>
            <a:off x="463924" y="5021062"/>
            <a:ext cx="2079339" cy="307777"/>
          </a:xfrm>
          <a:prstGeom prst="rect">
            <a:avLst/>
          </a:prstGeom>
          <a:noFill/>
        </p:spPr>
        <p:txBody>
          <a:bodyPr wrap="square">
            <a:spAutoFit/>
          </a:bodyPr>
          <a:lstStyle/>
          <a:p>
            <a:r>
              <a:rPr lang="en-US" altLang="ja-JP" sz="1400" dirty="0"/>
              <a:t>[1]</a:t>
            </a:r>
            <a:r>
              <a:rPr lang="en-US" altLang="ja-JP" sz="1400" b="0" i="0" dirty="0">
                <a:solidFill>
                  <a:srgbClr val="333333"/>
                </a:solidFill>
                <a:effectLst/>
                <a:latin typeface="ヒラギノ角ゴ Pro W3"/>
              </a:rPr>
              <a:t> https://onl.bz/f1JewkV</a:t>
            </a:r>
            <a:endParaRPr lang="ja-JP" altLang="en-US" sz="1400" dirty="0"/>
          </a:p>
        </p:txBody>
      </p:sp>
      <p:pic>
        <p:nvPicPr>
          <p:cNvPr id="22" name="図 21">
            <a:extLst>
              <a:ext uri="{FF2B5EF4-FFF2-40B4-BE49-F238E27FC236}">
                <a16:creationId xmlns:a16="http://schemas.microsoft.com/office/drawing/2014/main" id="{45784BEC-CBBA-F83D-010D-18373073AA11}"/>
              </a:ext>
            </a:extLst>
          </p:cNvPr>
          <p:cNvPicPr>
            <a:picLocks noChangeAspect="1"/>
          </p:cNvPicPr>
          <p:nvPr/>
        </p:nvPicPr>
        <p:blipFill>
          <a:blip r:embed="rId2"/>
          <a:stretch>
            <a:fillRect/>
          </a:stretch>
        </p:blipFill>
        <p:spPr>
          <a:xfrm>
            <a:off x="614030" y="2223793"/>
            <a:ext cx="2876831" cy="2562456"/>
          </a:xfrm>
          <a:prstGeom prst="rect">
            <a:avLst/>
          </a:prstGeom>
        </p:spPr>
      </p:pic>
      <p:sp>
        <p:nvSpPr>
          <p:cNvPr id="24" name="テキスト ボックス 23">
            <a:extLst>
              <a:ext uri="{FF2B5EF4-FFF2-40B4-BE49-F238E27FC236}">
                <a16:creationId xmlns:a16="http://schemas.microsoft.com/office/drawing/2014/main" id="{75F8E52B-06BE-BF34-8047-45FC4E0CE39F}"/>
              </a:ext>
            </a:extLst>
          </p:cNvPr>
          <p:cNvSpPr txBox="1"/>
          <p:nvPr/>
        </p:nvSpPr>
        <p:spPr>
          <a:xfrm>
            <a:off x="2723029" y="2223793"/>
            <a:ext cx="767832" cy="369332"/>
          </a:xfrm>
          <a:prstGeom prst="rect">
            <a:avLst/>
          </a:prstGeom>
          <a:noFill/>
        </p:spPr>
        <p:txBody>
          <a:bodyPr wrap="square">
            <a:spAutoFit/>
          </a:bodyPr>
          <a:lstStyle/>
          <a:p>
            <a:r>
              <a:rPr lang="en-US" altLang="ja-JP" sz="1800" dirty="0"/>
              <a:t>[1],[2]</a:t>
            </a:r>
            <a:endParaRPr lang="ja-JP" altLang="en-US" dirty="0"/>
          </a:p>
        </p:txBody>
      </p:sp>
      <p:sp>
        <p:nvSpPr>
          <p:cNvPr id="28" name="テキスト ボックス 27">
            <a:extLst>
              <a:ext uri="{FF2B5EF4-FFF2-40B4-BE49-F238E27FC236}">
                <a16:creationId xmlns:a16="http://schemas.microsoft.com/office/drawing/2014/main" id="{9C0BAFBC-5C94-A098-2E72-C64B4A704D93}"/>
              </a:ext>
            </a:extLst>
          </p:cNvPr>
          <p:cNvSpPr txBox="1"/>
          <p:nvPr/>
        </p:nvSpPr>
        <p:spPr>
          <a:xfrm>
            <a:off x="8593206" y="5103812"/>
            <a:ext cx="3414575" cy="430887"/>
          </a:xfrm>
          <a:prstGeom prst="rect">
            <a:avLst/>
          </a:prstGeom>
          <a:noFill/>
        </p:spPr>
        <p:txBody>
          <a:bodyPr wrap="square">
            <a:spAutoFit/>
          </a:bodyPr>
          <a:lstStyle/>
          <a:p>
            <a:r>
              <a:rPr lang="en-US" altLang="ja-JP" sz="1100" dirty="0"/>
              <a:t>[4]Effect of residence time on the degree of CaCO3</a:t>
            </a:r>
          </a:p>
          <a:p>
            <a:r>
              <a:rPr lang="en-US" altLang="ja-JP" sz="1100" dirty="0"/>
              <a:t> precipitation in the presence of an anti-scalant</a:t>
            </a:r>
            <a:endParaRPr lang="ja-JP" altLang="en-US" sz="1100" dirty="0"/>
          </a:p>
        </p:txBody>
      </p:sp>
      <p:pic>
        <p:nvPicPr>
          <p:cNvPr id="30" name="図 29">
            <a:extLst>
              <a:ext uri="{FF2B5EF4-FFF2-40B4-BE49-F238E27FC236}">
                <a16:creationId xmlns:a16="http://schemas.microsoft.com/office/drawing/2014/main" id="{702D6C3E-BEA9-E6E1-2C5C-D5D37A8404B4}"/>
              </a:ext>
            </a:extLst>
          </p:cNvPr>
          <p:cNvPicPr>
            <a:picLocks noChangeAspect="1"/>
          </p:cNvPicPr>
          <p:nvPr/>
        </p:nvPicPr>
        <p:blipFill>
          <a:blip r:embed="rId3"/>
          <a:stretch>
            <a:fillRect/>
          </a:stretch>
        </p:blipFill>
        <p:spPr>
          <a:xfrm>
            <a:off x="2487006" y="4908319"/>
            <a:ext cx="1278049" cy="1945183"/>
          </a:xfrm>
          <a:prstGeom prst="rect">
            <a:avLst/>
          </a:prstGeom>
        </p:spPr>
      </p:pic>
      <p:sp>
        <p:nvSpPr>
          <p:cNvPr id="31" name="テキスト ボックス 30">
            <a:extLst>
              <a:ext uri="{FF2B5EF4-FFF2-40B4-BE49-F238E27FC236}">
                <a16:creationId xmlns:a16="http://schemas.microsoft.com/office/drawing/2014/main" id="{D2B98D87-C23D-29C0-C866-CD014CC361B3}"/>
              </a:ext>
            </a:extLst>
          </p:cNvPr>
          <p:cNvSpPr txBox="1"/>
          <p:nvPr/>
        </p:nvSpPr>
        <p:spPr>
          <a:xfrm>
            <a:off x="463924" y="5319256"/>
            <a:ext cx="1526380" cy="276999"/>
          </a:xfrm>
          <a:prstGeom prst="rect">
            <a:avLst/>
          </a:prstGeom>
          <a:noFill/>
        </p:spPr>
        <p:txBody>
          <a:bodyPr wrap="none" rtlCol="0">
            <a:spAutoFit/>
          </a:bodyPr>
          <a:lstStyle/>
          <a:p>
            <a:r>
              <a:rPr kumimoji="1" lang="en-US" altLang="ja-JP" sz="1200" dirty="0"/>
              <a:t>[2] famous textbook</a:t>
            </a:r>
            <a:endParaRPr kumimoji="1" lang="ja-JP" altLang="en-US" sz="1600" dirty="0"/>
          </a:p>
        </p:txBody>
      </p:sp>
      <p:pic>
        <p:nvPicPr>
          <p:cNvPr id="33" name="図 32">
            <a:extLst>
              <a:ext uri="{FF2B5EF4-FFF2-40B4-BE49-F238E27FC236}">
                <a16:creationId xmlns:a16="http://schemas.microsoft.com/office/drawing/2014/main" id="{E382BBA1-44EA-C83E-5326-265D7F773CF9}"/>
              </a:ext>
            </a:extLst>
          </p:cNvPr>
          <p:cNvPicPr>
            <a:picLocks noChangeAspect="1"/>
          </p:cNvPicPr>
          <p:nvPr/>
        </p:nvPicPr>
        <p:blipFill rotWithShape="1">
          <a:blip r:embed="rId4"/>
          <a:srcRect r="49019" b="-28528"/>
          <a:stretch/>
        </p:blipFill>
        <p:spPr>
          <a:xfrm>
            <a:off x="8896114" y="2199577"/>
            <a:ext cx="2493957" cy="1025015"/>
          </a:xfrm>
          <a:prstGeom prst="rect">
            <a:avLst/>
          </a:prstGeom>
        </p:spPr>
      </p:pic>
      <p:pic>
        <p:nvPicPr>
          <p:cNvPr id="35" name="図 34">
            <a:extLst>
              <a:ext uri="{FF2B5EF4-FFF2-40B4-BE49-F238E27FC236}">
                <a16:creationId xmlns:a16="http://schemas.microsoft.com/office/drawing/2014/main" id="{D6E50861-28D5-8580-03F4-BDFA6ED34793}"/>
              </a:ext>
            </a:extLst>
          </p:cNvPr>
          <p:cNvPicPr>
            <a:picLocks noChangeAspect="1"/>
          </p:cNvPicPr>
          <p:nvPr/>
        </p:nvPicPr>
        <p:blipFill>
          <a:blip r:embed="rId5"/>
          <a:stretch>
            <a:fillRect/>
          </a:stretch>
        </p:blipFill>
        <p:spPr>
          <a:xfrm>
            <a:off x="8808295" y="3066702"/>
            <a:ext cx="2742137" cy="1744532"/>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F700462-4C73-8D23-4F79-97C9D5E84603}"/>
                  </a:ext>
                </a:extLst>
              </p:cNvPr>
              <p:cNvSpPr txBox="1"/>
              <p:nvPr/>
            </p:nvSpPr>
            <p:spPr>
              <a:xfrm>
                <a:off x="4574795" y="2137874"/>
                <a:ext cx="2763844" cy="651460"/>
              </a:xfrm>
              <a:prstGeom prst="rect">
                <a:avLst/>
              </a:prstGeom>
              <a:solidFill>
                <a:schemeClr val="bg1"/>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𝐶𝑎𝐶</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3</m:t>
                          </m:r>
                        </m:sub>
                      </m:sSub>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p>
                        <m:sSupPr>
                          <m:ctrlPr>
                            <a:rPr kumimoji="1" lang="en-US" altLang="ja-JP" b="0" i="1" smtClean="0">
                              <a:solidFill>
                                <a:schemeClr val="tx1"/>
                              </a:solidFill>
                              <a:latin typeface="Cambria Math" panose="02040503050406030204" pitchFamily="18" charset="0"/>
                              <a:ea typeface="Cambria Math" panose="02040503050406030204" pitchFamily="18" charset="0"/>
                            </a:rPr>
                          </m:ctrlPr>
                        </m:sSupPr>
                        <m:e>
                          <m:r>
                            <a:rPr kumimoji="1" lang="en-US" altLang="ja-JP" b="0" i="1" smtClean="0">
                              <a:solidFill>
                                <a:schemeClr val="tx1"/>
                              </a:solidFill>
                              <a:latin typeface="Cambria Math" panose="02040503050406030204" pitchFamily="18" charset="0"/>
                              <a:ea typeface="Cambria Math" panose="02040503050406030204" pitchFamily="18" charset="0"/>
                            </a:rPr>
                            <m:t>𝑎</m:t>
                          </m:r>
                        </m:e>
                        <m:sup>
                          <m:r>
                            <a:rPr kumimoji="1" lang="en-US" altLang="ja-JP" b="0" i="1" smtClean="0">
                              <a:solidFill>
                                <a:schemeClr val="tx1"/>
                              </a:solidFill>
                              <a:latin typeface="Cambria Math" panose="02040503050406030204" pitchFamily="18" charset="0"/>
                              <a:ea typeface="Cambria Math" panose="02040503050406030204" pitchFamily="18" charset="0"/>
                            </a:rPr>
                            <m:t>2+</m:t>
                          </m:r>
                        </m:sup>
                      </m:sSup>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bSup>
                        <m:sSubSupPr>
                          <m:ctrlPr>
                            <a:rPr kumimoji="1" lang="en-US" altLang="ja-JP" b="0" i="1" smtClean="0">
                              <a:solidFill>
                                <a:schemeClr val="tx1"/>
                              </a:solidFill>
                              <a:latin typeface="Cambria Math" panose="02040503050406030204" pitchFamily="18" charset="0"/>
                              <a:ea typeface="Cambria Math" panose="02040503050406030204" pitchFamily="18" charset="0"/>
                            </a:rPr>
                          </m:ctrlPr>
                        </m:sSubSup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3</m:t>
                          </m:r>
                        </m:sub>
                        <m:sup>
                          <m:r>
                            <a:rPr kumimoji="1" lang="en-US" altLang="ja-JP" b="0" i="1" smtClean="0">
                              <a:solidFill>
                                <a:schemeClr val="tx1"/>
                              </a:solidFill>
                              <a:latin typeface="Cambria Math" panose="02040503050406030204" pitchFamily="18" charset="0"/>
                              <a:ea typeface="Cambria Math" panose="02040503050406030204" pitchFamily="18" charset="0"/>
                            </a:rPr>
                            <m:t>2−</m:t>
                          </m:r>
                        </m:sup>
                      </m:sSubSup>
                    </m:oMath>
                  </m:oMathPara>
                </a14:m>
                <a:endParaRPr kumimoji="1" lang="en-US" altLang="ja-JP" b="0" i="1"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𝑆𝑖</m:t>
                      </m:r>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2</m:t>
                          </m:r>
                          <m:r>
                            <a:rPr kumimoji="1" lang="en-US" altLang="ja-JP" b="0" i="1" smtClean="0">
                              <a:solidFill>
                                <a:schemeClr val="tx1"/>
                              </a:solidFill>
                              <a:latin typeface="Cambria Math" panose="02040503050406030204" pitchFamily="18" charset="0"/>
                            </a:rPr>
                            <m:t>𝐻</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𝑂</m:t>
                      </m:r>
                      <m:r>
                        <a:rPr kumimoji="1" lang="en-US" altLang="ja-JP" i="1">
                          <a:solidFill>
                            <a:schemeClr val="tx1"/>
                          </a:solidFill>
                          <a:latin typeface="Cambria Math" panose="02040503050406030204" pitchFamily="18" charset="0"/>
                          <a:ea typeface="Cambria Math" panose="02040503050406030204" pitchFamily="18" charset="0"/>
                        </a:rPr>
                        <m:t>↔</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𝐻</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r>
                        <a:rPr kumimoji="1" lang="en-US" altLang="ja-JP" b="0" i="1" smtClean="0">
                          <a:solidFill>
                            <a:schemeClr val="tx1"/>
                          </a:solidFill>
                          <a:latin typeface="Cambria Math" panose="02040503050406030204" pitchFamily="18" charset="0"/>
                          <a:ea typeface="Cambria Math" panose="02040503050406030204" pitchFamily="18" charset="0"/>
                        </a:rPr>
                        <m:t>𝑆𝑖</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oMath>
                  </m:oMathPara>
                </a14:m>
                <a:endParaRPr kumimoji="1" lang="ja-JP" altLang="en-US" dirty="0">
                  <a:solidFill>
                    <a:schemeClr val="tx1"/>
                  </a:solidFill>
                </a:endParaRPr>
              </a:p>
            </p:txBody>
          </p:sp>
        </mc:Choice>
        <mc:Fallback xmlns="">
          <p:sp>
            <p:nvSpPr>
              <p:cNvPr id="39" name="テキスト ボックス 38">
                <a:extLst>
                  <a:ext uri="{FF2B5EF4-FFF2-40B4-BE49-F238E27FC236}">
                    <a16:creationId xmlns:a16="http://schemas.microsoft.com/office/drawing/2014/main" id="{CF700462-4C73-8D23-4F79-97C9D5E84603}"/>
                  </a:ext>
                </a:extLst>
              </p:cNvPr>
              <p:cNvSpPr txBox="1">
                <a:spLocks noRot="1" noChangeAspect="1" noMove="1" noResize="1" noEditPoints="1" noAdjustHandles="1" noChangeArrowheads="1" noChangeShapeType="1" noTextEdit="1"/>
              </p:cNvSpPr>
              <p:nvPr/>
            </p:nvSpPr>
            <p:spPr>
              <a:xfrm>
                <a:off x="4574795" y="2137874"/>
                <a:ext cx="2763844" cy="651460"/>
              </a:xfrm>
              <a:prstGeom prst="rect">
                <a:avLst/>
              </a:prstGeom>
              <a:blipFill>
                <a:blip r:embed="rId6"/>
                <a:stretch>
                  <a:fillRect/>
                </a:stretch>
              </a:blipFill>
            </p:spPr>
            <p:txBody>
              <a:bodyPr/>
              <a:lstStyle/>
              <a:p>
                <a:r>
                  <a:rPr lang="ja-JP" altLang="en-US">
                    <a:noFill/>
                  </a:rPr>
                  <a:t> </a:t>
                </a:r>
              </a:p>
            </p:txBody>
          </p:sp>
        </mc:Fallback>
      </mc:AlternateContent>
      <p:pic>
        <p:nvPicPr>
          <p:cNvPr id="40" name="図 39">
            <a:extLst>
              <a:ext uri="{FF2B5EF4-FFF2-40B4-BE49-F238E27FC236}">
                <a16:creationId xmlns:a16="http://schemas.microsoft.com/office/drawing/2014/main" id="{F94E764F-61E7-D554-BFF7-A8FDE1B10715}"/>
              </a:ext>
            </a:extLst>
          </p:cNvPr>
          <p:cNvPicPr>
            <a:picLocks noChangeAspect="1"/>
          </p:cNvPicPr>
          <p:nvPr/>
        </p:nvPicPr>
        <p:blipFill>
          <a:blip r:embed="rId7"/>
          <a:stretch>
            <a:fillRect/>
          </a:stretch>
        </p:blipFill>
        <p:spPr>
          <a:xfrm>
            <a:off x="4810588" y="2803366"/>
            <a:ext cx="2292257" cy="2065036"/>
          </a:xfrm>
          <a:prstGeom prst="rect">
            <a:avLst/>
          </a:prstGeom>
        </p:spPr>
      </p:pic>
      <p:sp>
        <p:nvSpPr>
          <p:cNvPr id="41" name="テキスト ボックス 40">
            <a:extLst>
              <a:ext uri="{FF2B5EF4-FFF2-40B4-BE49-F238E27FC236}">
                <a16:creationId xmlns:a16="http://schemas.microsoft.com/office/drawing/2014/main" id="{F48ADBBC-AE35-A3EF-CA66-ABC3221C8C4D}"/>
              </a:ext>
            </a:extLst>
          </p:cNvPr>
          <p:cNvSpPr txBox="1"/>
          <p:nvPr/>
        </p:nvSpPr>
        <p:spPr>
          <a:xfrm>
            <a:off x="6985312" y="2041760"/>
            <a:ext cx="441146" cy="369332"/>
          </a:xfrm>
          <a:prstGeom prst="rect">
            <a:avLst/>
          </a:prstGeom>
          <a:noFill/>
        </p:spPr>
        <p:txBody>
          <a:bodyPr wrap="none" rtlCol="0">
            <a:spAutoFit/>
          </a:bodyPr>
          <a:lstStyle/>
          <a:p>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FBB17701-3709-DC4D-CE23-04637818B9B8}"/>
              </a:ext>
            </a:extLst>
          </p:cNvPr>
          <p:cNvSpPr txBox="1"/>
          <p:nvPr/>
        </p:nvSpPr>
        <p:spPr>
          <a:xfrm>
            <a:off x="4503289" y="5078483"/>
            <a:ext cx="3169565"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https://wwwbrr.cr.usgs.gov/projects/GWC_chemtherm/pubs/wq4fdoc.pdf</a:t>
            </a:r>
          </a:p>
        </p:txBody>
      </p:sp>
      <p:sp>
        <p:nvSpPr>
          <p:cNvPr id="9" name="テキスト ボックス 8">
            <a:extLst>
              <a:ext uri="{FF2B5EF4-FFF2-40B4-BE49-F238E27FC236}">
                <a16:creationId xmlns:a16="http://schemas.microsoft.com/office/drawing/2014/main" id="{5A2AE704-3312-6569-6089-DEB46E14224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236888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Step1 : Calc parameter from data sheet</a:t>
                </a:r>
              </a:p>
              <a:p>
                <a:pPr lvl="1"/>
                <a:r>
                  <a:rPr lang="en-US" altLang="ja-JP" dirty="0"/>
                  <a:t>mass transfer coefficient</a:t>
                </a:r>
                <a14:m>
                  <m:oMath xmlns:m="http://schemas.openxmlformats.org/officeDocument/2006/math">
                    <m:r>
                      <a:rPr lang="en-US" altLang="ja-JP" b="0" i="0"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𝑤</m:t>
                        </m:r>
                      </m:sub>
                    </m:sSub>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𝑤</m:t>
                        </m:r>
                      </m:sub>
                    </m:sSub>
                    <m:r>
                      <a:rPr lang="en-US" altLang="ja-JP" i="1">
                        <a:latin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𝐽</m:t>
                            </m:r>
                          </m:e>
                          <m:sub>
                            <m:r>
                              <a:rPr lang="en-US" altLang="ja-JP" i="1">
                                <a:latin typeface="Cambria Math" panose="02040503050406030204" pitchFamily="18" charset="0"/>
                                <a:ea typeface="Cambria Math" panose="02040503050406030204" pitchFamily="18" charset="0"/>
                              </a:rPr>
                              <m:t>𝑣</m:t>
                            </m:r>
                          </m:sub>
                        </m:sSub>
                      </m:num>
                      <m:den>
                        <m:r>
                          <a:rPr lang="en-US" altLang="ja-JP" i="1">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den>
                    </m:f>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b="0" i="1" smtClean="0">
                            <a:latin typeface="Cambria Math" panose="02040503050406030204" pitchFamily="18" charset="0"/>
                          </a:rPr>
                          <m:t>𝑣</m:t>
                        </m:r>
                      </m:sub>
                    </m:sSub>
                    <m:r>
                      <a:rPr lang="en-US" altLang="ja-JP" i="1">
                        <a:latin typeface="Cambria Math" panose="02040503050406030204" pitchFamily="18" charset="0"/>
                      </a:rPr>
                      <m:t>=</m:t>
                    </m:r>
                    <m:r>
                      <a:rPr lang="en-US" altLang="ja-JP" b="0" i="1" smtClean="0">
                        <a:latin typeface="Cambria Math" panose="02040503050406030204" pitchFamily="18" charset="0"/>
                      </a:rPr>
                      <m:t>𝑐𝑜𝑒𝑓</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smtClean="0">
                            <a:latin typeface="Cambria Math" panose="02040503050406030204" pitchFamily="18" charset="0"/>
                          </a:rPr>
                          <m:t>𝑃𝑒𝑟𝑚</m:t>
                        </m:r>
                        <m:r>
                          <a:rPr lang="en-US" altLang="ja-JP" i="1" smtClean="0">
                            <a:latin typeface="Cambria Math" panose="02040503050406030204" pitchFamily="18" charset="0"/>
                          </a:rPr>
                          <m:t> </m:t>
                        </m:r>
                        <m:r>
                          <a:rPr lang="en-US" altLang="ja-JP" i="1" smtClean="0">
                            <a:latin typeface="Cambria Math" panose="02040503050406030204" pitchFamily="18" charset="0"/>
                          </a:rPr>
                          <m:t>𝐹𝑙𝑜𝑤</m:t>
                        </m:r>
                        <m:r>
                          <a:rPr lang="en-US" altLang="ja-JP" i="1" smtClean="0">
                            <a:latin typeface="Cambria Math" panose="02040503050406030204" pitchFamily="18" charset="0"/>
                          </a:rPr>
                          <m:t> </m:t>
                        </m:r>
                        <m:r>
                          <a:rPr lang="en-US" altLang="ja-JP" i="1" smtClean="0">
                            <a:latin typeface="Cambria Math" panose="02040503050406030204" pitchFamily="18" charset="0"/>
                          </a:rPr>
                          <m:t>𝑅𝑎𝑡</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𝑖</m:t>
                            </m:r>
                          </m:sub>
                        </m:sSub>
                      </m:num>
                      <m:den>
                        <m:r>
                          <a:rPr lang="en-US" altLang="ja-JP" b="0" i="1" smtClean="0">
                            <a:latin typeface="Cambria Math" panose="02040503050406030204" pitchFamily="18" charset="0"/>
                          </a:rPr>
                          <m:t>𝐴𝑐𝑡𝑖𝑣𝑒</m:t>
                        </m:r>
                        <m:r>
                          <a:rPr lang="en-US" altLang="ja-JP" b="0" i="1" smtClean="0">
                            <a:latin typeface="Cambria Math" panose="02040503050406030204" pitchFamily="18" charset="0"/>
                          </a:rPr>
                          <m:t> </m:t>
                        </m:r>
                        <m:r>
                          <a:rPr lang="en-US" altLang="ja-JP" b="0" i="1" smtClean="0">
                            <a:latin typeface="Cambria Math" panose="02040503050406030204" pitchFamily="18" charset="0"/>
                          </a:rPr>
                          <m:t>𝐴𝑟𝑒𝑎</m:t>
                        </m:r>
                      </m:den>
                    </m:f>
                    <m:r>
                      <a:rPr lang="en-US" altLang="ja-JP" b="0" i="1" smtClean="0">
                        <a:latin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𝐶</m:t>
                        </m:r>
                      </m:e>
                      <m:sub>
                        <m:r>
                          <a:rPr lang="en-US" altLang="ja-JP" b="0" i="1" smtClean="0">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𝑅𝑇</m:t>
                    </m:r>
                    <m:r>
                      <a:rPr lang="en-US" altLang="ja-JP" b="0" i="1" smtClean="0">
                        <a:latin typeface="Cambria Math" panose="02040503050406030204" pitchFamily="18" charset="0"/>
                        <a:ea typeface="Cambria Math" panose="02040503050406030204" pitchFamily="18" charset="0"/>
                      </a:rPr>
                      <m:t>,  ∆</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b="0" i="1" smtClean="0">
                        <a:latin typeface="Cambria Math" panose="02040503050406030204" pitchFamily="18" charset="0"/>
                        <a:ea typeface="Cambria Math" panose="02040503050406030204" pitchFamily="18" charset="0"/>
                      </a:rPr>
                      <m:t>=150 ∗6894</m:t>
                    </m:r>
                  </m:oMath>
                </a14:m>
                <a:endParaRPr lang="en-US" altLang="ja-JP" i="1" dirty="0"/>
              </a:p>
              <a:p>
                <a:r>
                  <a:rPr lang="en-US" altLang="ja-JP" dirty="0"/>
                  <a:t>Step2 : Calc brine EC and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𝜋</m:t>
                    </m:r>
                  </m:oMath>
                </a14:m>
                <a:r>
                  <a:rPr kumimoji="1" lang="en-US" altLang="ja-JP" dirty="0"/>
                  <a:t> at each stage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ja-JP" altLang="en-US"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oMath>
                </a14:m>
                <a:endParaRPr kumimoji="1"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𝑅𝑇</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𝐶𝑜𝑒𝑓</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m:t>
                    </m:r>
                    <m:sSub>
                      <m:sSubPr>
                        <m:ctrlP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𝑅𝑇</m:t>
                    </m:r>
                  </m:oMath>
                </a14:m>
                <a:endParaRPr kumimoji="1" lang="en-US" altLang="ja-JP" dirty="0"/>
              </a:p>
              <a:p>
                <a:r>
                  <a:rPr lang="en-US" altLang="ja-JP" dirty="0"/>
                  <a:t>Step3 : Calc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𝐾</m:t>
                        </m:r>
                      </m:e>
                      <m:sub>
                        <m:r>
                          <a:rPr lang="en-US" altLang="ja-JP" b="1" i="1" smtClean="0">
                            <a:latin typeface="Cambria Math" panose="02040503050406030204" pitchFamily="18" charset="0"/>
                          </a:rPr>
                          <m:t>𝒊</m:t>
                        </m:r>
                      </m:sub>
                    </m:sSub>
                  </m:oMath>
                </a14:m>
                <a:r>
                  <a:rPr lang="en-US" altLang="ja-JP" dirty="0"/>
                  <a:t>form </a:t>
                </a:r>
                <a14:m>
                  <m:oMath xmlns:m="http://schemas.openxmlformats.org/officeDocument/2006/math">
                    <m:sSub>
                      <m:sSubPr>
                        <m:ctrlPr>
                          <a:rPr lang="en-US" altLang="ja-JP" i="1">
                            <a:latin typeface="Cambria Math" panose="02040503050406030204" pitchFamily="18" charset="0"/>
                          </a:rPr>
                        </m:ctrlPr>
                      </m:sSubPr>
                      <m:e>
                        <m:r>
                          <a:rPr lang="en-US" altLang="ja-JP" b="0" i="1">
                            <a:latin typeface="Cambria Math" panose="02040503050406030204" pitchFamily="18" charset="0"/>
                          </a:rPr>
                          <m:t>  </m:t>
                        </m:r>
                        <m:r>
                          <a:rPr lang="en-US" altLang="ja-JP" i="1">
                            <a:latin typeface="Cambria Math" panose="02040503050406030204" pitchFamily="18" charset="0"/>
                          </a:rPr>
                          <m:t>𝐽</m:t>
                        </m:r>
                      </m:e>
                      <m:sub>
                        <m:r>
                          <a:rPr lang="en-US" altLang="ja-JP" b="1" i="1" smtClean="0">
                            <a:latin typeface="Cambria Math" panose="02040503050406030204" pitchFamily="18" charset="0"/>
                          </a:rPr>
                          <m:t>𝒗</m:t>
                        </m:r>
                      </m:sub>
                    </m:sSub>
                  </m:oMath>
                </a14:m>
                <a:r>
                  <a:rPr lang="en-US" altLang="ja-JP" dirty="0"/>
                  <a:t> , </a:t>
                </a:r>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en-US" altLang="ja-JP" dirty="0"/>
                  <a:t> and </a:t>
                </a:r>
                <a14:m>
                  <m:oMath xmlns:m="http://schemas.openxmlformats.org/officeDocument/2006/math">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𝑖</m:t>
                        </m:r>
                      </m:sub>
                    </m:sSub>
                  </m:oMath>
                </a14:m>
                <a:endParaRPr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𝑠𝑜𝑙𝑣</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𝑤</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𝑡𝑟𝑎𝑛</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𝑖</m:t>
                            </m:r>
                          </m:sub>
                        </m:sSub>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  </m:t>
                        </m:r>
                        <m:r>
                          <a:rPr lang="en-US" altLang="ja-JP" i="1">
                            <a:latin typeface="Cambria Math" panose="02040503050406030204" pitchFamily="18" charset="0"/>
                          </a:rPr>
                          <m:t>𝐽</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𝑠𝑎𝑙</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𝑖</m:t>
                                </m:r>
                              </m:sub>
                            </m:sSub>
                          </m:sub>
                        </m:sSub>
                      </m:sub>
                    </m:sSub>
                    <m:r>
                      <a:rPr lang="en-US" altLang="ja-JP" i="1">
                        <a:latin typeface="Cambria Math" panose="02040503050406030204" pitchFamily="18" charset="0"/>
                      </a:rPr>
                      <m:t>=</m:t>
                    </m:r>
                    <m:r>
                      <a:rPr lang="en-US" altLang="ja-JP" i="1">
                        <a:latin typeface="Cambria Math" panose="02040503050406030204" pitchFamily="18" charset="0"/>
                      </a:rPr>
                      <m:t>𝑐𝑜𝑒𝑓</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𝑃𝑒𝑟𝑚</m:t>
                        </m:r>
                        <m:r>
                          <a:rPr lang="en-US" altLang="ja-JP" i="1">
                            <a:latin typeface="Cambria Math" panose="02040503050406030204" pitchFamily="18" charset="0"/>
                          </a:rPr>
                          <m:t> </m:t>
                        </m:r>
                        <m:r>
                          <a:rPr lang="en-US" altLang="ja-JP" i="1">
                            <a:latin typeface="Cambria Math" panose="02040503050406030204" pitchFamily="18" charset="0"/>
                          </a:rPr>
                          <m:t>𝐹𝑙𝑜𝑤</m:t>
                        </m:r>
                        <m:r>
                          <a:rPr lang="en-US" altLang="ja-JP" i="1">
                            <a:latin typeface="Cambria Math" panose="02040503050406030204" pitchFamily="18" charset="0"/>
                          </a:rPr>
                          <m:t> </m:t>
                        </m:r>
                        <m:r>
                          <a:rPr lang="en-US" altLang="ja-JP" i="1">
                            <a:latin typeface="Cambria Math" panose="02040503050406030204" pitchFamily="18" charset="0"/>
                          </a:rPr>
                          <m:t>𝑅𝑎𝑡</m:t>
                        </m:r>
                        <m:sSub>
                          <m:sSubPr>
                            <m:ctrlPr>
                              <a:rPr lang="en-US"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𝑖</m:t>
                            </m:r>
                          </m:sub>
                        </m:sSub>
                      </m:num>
                      <m:den>
                        <m:r>
                          <a:rPr lang="en-US" altLang="ja-JP" i="1">
                            <a:latin typeface="Cambria Math" panose="02040503050406030204" pitchFamily="18" charset="0"/>
                          </a:rPr>
                          <m:t>𝐴𝑐𝑡𝑖𝑣𝑒</m:t>
                        </m:r>
                        <m:r>
                          <a:rPr lang="en-US" altLang="ja-JP" i="1">
                            <a:latin typeface="Cambria Math" panose="02040503050406030204" pitchFamily="18" charset="0"/>
                          </a:rPr>
                          <m:t> </m:t>
                        </m:r>
                        <m:r>
                          <a:rPr lang="en-US" altLang="ja-JP" i="1">
                            <a:latin typeface="Cambria Math" panose="02040503050406030204" pitchFamily="18" charset="0"/>
                          </a:rPr>
                          <m:t>𝐴𝑟𝑒𝑎</m:t>
                        </m:r>
                      </m:den>
                    </m:f>
                  </m:oMath>
                </a14:m>
                <a:endParaRPr lang="en-US" altLang="ja-JP" i="1" dirty="0">
                  <a:effectLst/>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ln</m:t>
                            </m:r>
                          </m:fName>
                          <m:e>
                            <m:d>
                              <m:dPr>
                                <m:ctrlPr>
                                  <a:rPr lang="ja-JP" altLang="ja-JP" i="1">
                                    <a:effectLst/>
                                    <a:latin typeface="Cambria Math" panose="02040503050406030204" pitchFamily="18" charset="0"/>
                                    <a:ea typeface="Cambria Math" panose="02040503050406030204" pitchFamily="18" charset="0"/>
                                  </a:rPr>
                                </m:ctrlPr>
                              </m:dPr>
                              <m:e>
                                <m:f>
                                  <m:fPr>
                                    <m:ctrlPr>
                                      <a:rPr lang="ja-JP" altLang="ja-JP" i="1">
                                        <a:effectLst/>
                                        <a:latin typeface="Cambria Math" panose="02040503050406030204" pitchFamily="18" charset="0"/>
                                        <a:ea typeface="Cambria Math" panose="02040503050406030204" pitchFamily="18" charset="0"/>
                                      </a:rPr>
                                    </m:ctrlPr>
                                  </m:fPr>
                                  <m:num>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den>
                                    </m:f>
                                  </m:e>
                                </m:d>
                              </m:e>
                            </m:d>
                          </m:e>
                        </m:func>
                      </m:den>
                    </m:f>
                  </m:oMath>
                </a14:m>
                <a:endParaRPr kumimoji="1" lang="en-US" altLang="ja-JP" dirty="0"/>
              </a:p>
              <a:p>
                <a:pPr lvl="1"/>
                <a:endParaRPr kumimoji="1" lang="en-US" altLang="ja-JP" dirty="0"/>
              </a:p>
              <a:p>
                <a:pPr lvl="1"/>
                <a:endParaRPr lang="en-US" altLang="ja-JP" dirty="0"/>
              </a:p>
              <a:p>
                <a:pPr lvl="1"/>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b="-145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4693AC3-F071-ACCD-CCB3-093CA34A5C41}"/>
                  </a:ext>
                </a:extLst>
              </p:cNvPr>
              <p:cNvSpPr txBox="1"/>
              <p:nvPr/>
            </p:nvSpPr>
            <p:spPr>
              <a:xfrm>
                <a:off x="7342530" y="3803670"/>
                <a:ext cx="4574650" cy="923330"/>
              </a:xfrm>
              <a:prstGeom prst="rect">
                <a:avLst/>
              </a:prstGeom>
              <a:solidFill>
                <a:schemeClr val="bg1"/>
              </a:solidFill>
              <a:ln>
                <a:solidFill>
                  <a:schemeClr val="tx1"/>
                </a:solidFill>
              </a:ln>
            </p:spPr>
            <p:txBody>
              <a:bodyPr wrap="none" rtlCol="0">
                <a:spAutoFit/>
              </a:bodyP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𝑐𝑜𝑒𝑓</m:t>
                    </m:r>
                  </m:oMath>
                </a14:m>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means unit transformation coefficient</a:t>
                </a:r>
              </a:p>
              <a:p>
                <a:pPr marL="285750" indent="-285750">
                  <a:buFont typeface="Arial" panose="020B0604020202020204" pitchFamily="34" charset="0"/>
                  <a:buChar char="•"/>
                </a:pPr>
                <a14:m>
                  <m:oMath xmlns:m="http://schemas.openxmlformats.org/officeDocument/2006/math">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oMath>
                </a14:m>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denotes RO stage number, locations</a:t>
                </a:r>
                <a:b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br>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(feed, membrane surface, permeate, brine)</a:t>
                </a:r>
                <a:endParaRPr lang="ja-JP" altLang="en-US" dirty="0">
                  <a:latin typeface="Times New Roman" panose="02020603050405020304" pitchFamily="18" charset="0"/>
                  <a:cs typeface="Times New Roman" panose="02020603050405020304" pitchFamily="18" charset="0"/>
                </a:endParaRPr>
              </a:p>
            </p:txBody>
          </p:sp>
        </mc:Choice>
        <mc:Fallback xmlns="">
          <p:sp>
            <p:nvSpPr>
              <p:cNvPr id="12" name="テキスト ボックス 11">
                <a:extLst>
                  <a:ext uri="{FF2B5EF4-FFF2-40B4-BE49-F238E27FC236}">
                    <a16:creationId xmlns:a16="http://schemas.microsoft.com/office/drawing/2014/main" id="{34693AC3-F071-ACCD-CCB3-093CA34A5C41}"/>
                  </a:ext>
                </a:extLst>
              </p:cNvPr>
              <p:cNvSpPr txBox="1">
                <a:spLocks noRot="1" noChangeAspect="1" noMove="1" noResize="1" noEditPoints="1" noAdjustHandles="1" noChangeArrowheads="1" noChangeShapeType="1" noTextEdit="1"/>
              </p:cNvSpPr>
              <p:nvPr/>
            </p:nvSpPr>
            <p:spPr>
              <a:xfrm>
                <a:off x="7342530" y="3803670"/>
                <a:ext cx="4574650" cy="923330"/>
              </a:xfrm>
              <a:prstGeom prst="rect">
                <a:avLst/>
              </a:prstGeom>
              <a:blipFill>
                <a:blip r:embed="rId4"/>
                <a:stretch>
                  <a:fillRect l="-664" t="-3268" b="-9150"/>
                </a:stretch>
              </a:blipFill>
              <a:ln>
                <a:solidFill>
                  <a:schemeClr val="tx1"/>
                </a:solidFill>
              </a:ln>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0886AFA-E688-DD59-D198-06D9EA02A854}"/>
              </a:ext>
            </a:extLst>
          </p:cNvPr>
          <p:cNvPicPr>
            <a:picLocks noChangeAspect="1"/>
          </p:cNvPicPr>
          <p:nvPr/>
        </p:nvPicPr>
        <p:blipFill>
          <a:blip r:embed="rId5"/>
          <a:stretch>
            <a:fillRect/>
          </a:stretch>
        </p:blipFill>
        <p:spPr>
          <a:xfrm>
            <a:off x="10260106" y="0"/>
            <a:ext cx="1931894" cy="2940331"/>
          </a:xfrm>
          <a:prstGeom prst="rect">
            <a:avLst/>
          </a:prstGeom>
        </p:spPr>
      </p:pic>
      <p:sp>
        <p:nvSpPr>
          <p:cNvPr id="6" name="テキスト ボックス 5">
            <a:extLst>
              <a:ext uri="{FF2B5EF4-FFF2-40B4-BE49-F238E27FC236}">
                <a16:creationId xmlns:a16="http://schemas.microsoft.com/office/drawing/2014/main" id="{58FA76B3-F1A0-24DA-3EC2-354ED1C8BA97}"/>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755225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39222"/>
            <a:ext cx="11400125" cy="518094"/>
          </a:xfrm>
        </p:spPr>
        <p:txBody>
          <a:bodyPr/>
          <a:lstStyle/>
          <a:p>
            <a:r>
              <a:rPr lang="en-US" altLang="ja-JP" dirty="0"/>
              <a:t>Calculation Methods : Concentration Polarization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Step4 : Calc concentration on membrane surface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memb</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e>
                    </m:d>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p>
                      <m:sSupPr>
                        <m:ctrlPr>
                          <a:rPr lang="ja-JP" altLang="ja-JP" i="1">
                            <a:effectLst/>
                            <a:latin typeface="Cambria Math" panose="02040503050406030204" pitchFamily="18" charset="0"/>
                            <a:ea typeface="Cambria Math" panose="02040503050406030204" pitchFamily="18" charset="0"/>
                          </a:rPr>
                        </m:ctrlPr>
                      </m:sSup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𝑉</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den>
                        </m:f>
                      </m:sup>
                    </m:sSup>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oMath>
                </a14:m>
                <a:endParaRPr kumimoji="1" lang="en-US" altLang="ja-JP" dirty="0"/>
              </a:p>
              <a:p>
                <a:endParaRPr kumimoji="1" lang="en-US" altLang="ja-JP" dirty="0"/>
              </a:p>
              <a:p>
                <a:pPr marL="341313" lvl="1" indent="0">
                  <a:buNone/>
                </a:pPr>
                <a:endParaRPr lang="en-US" altLang="ja-JP" dirty="0"/>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C5AF0DBB-7B1B-74DF-19E4-0B833899D93F}"/>
              </a:ext>
            </a:extLst>
          </p:cNvPr>
          <p:cNvPicPr>
            <a:picLocks noChangeAspect="1"/>
          </p:cNvPicPr>
          <p:nvPr/>
        </p:nvPicPr>
        <p:blipFill>
          <a:blip r:embed="rId3"/>
          <a:stretch>
            <a:fillRect/>
          </a:stretch>
        </p:blipFill>
        <p:spPr>
          <a:xfrm>
            <a:off x="10260106" y="0"/>
            <a:ext cx="1931894" cy="2940331"/>
          </a:xfrm>
          <a:prstGeom prst="rect">
            <a:avLst/>
          </a:prstGeom>
        </p:spPr>
      </p:pic>
      <p:pic>
        <p:nvPicPr>
          <p:cNvPr id="8" name="図 7">
            <a:extLst>
              <a:ext uri="{FF2B5EF4-FFF2-40B4-BE49-F238E27FC236}">
                <a16:creationId xmlns:a16="http://schemas.microsoft.com/office/drawing/2014/main" id="{633F5A32-6AEA-2997-2CB5-5246EE6AFA5E}"/>
              </a:ext>
            </a:extLst>
          </p:cNvPr>
          <p:cNvPicPr>
            <a:picLocks noChangeAspect="1"/>
          </p:cNvPicPr>
          <p:nvPr/>
        </p:nvPicPr>
        <p:blipFill>
          <a:blip r:embed="rId4"/>
          <a:stretch>
            <a:fillRect/>
          </a:stretch>
        </p:blipFill>
        <p:spPr>
          <a:xfrm>
            <a:off x="1304365" y="2406178"/>
            <a:ext cx="8713694" cy="3718072"/>
          </a:xfrm>
          <a:prstGeom prst="rect">
            <a:avLst/>
          </a:prstGeom>
        </p:spPr>
      </p:pic>
      <p:sp>
        <p:nvSpPr>
          <p:cNvPr id="5" name="テキスト ボックス 4">
            <a:extLst>
              <a:ext uri="{FF2B5EF4-FFF2-40B4-BE49-F238E27FC236}">
                <a16:creationId xmlns:a16="http://schemas.microsoft.com/office/drawing/2014/main" id="{07CFAEF3-7364-676B-6A3A-983E4E30713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137408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FA9D1-F7EA-6689-661C-BAA3DEA03C8D}"/>
              </a:ext>
            </a:extLst>
          </p:cNvPr>
          <p:cNvSpPr>
            <a:spLocks noGrp="1"/>
          </p:cNvSpPr>
          <p:nvPr>
            <p:ph type="title"/>
          </p:nvPr>
        </p:nvSpPr>
        <p:spPr>
          <a:xfrm>
            <a:off x="517055" y="239222"/>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7" y="1037254"/>
                <a:ext cx="10565341" cy="4985957"/>
              </a:xfrm>
            </p:spPr>
            <p:txBody>
              <a:bodyPr/>
              <a:lstStyle/>
              <a:p>
                <a:r>
                  <a:rPr kumimoji="1" lang="en-US" altLang="ja-JP" dirty="0"/>
                  <a:t>What is Saturation Index?</a:t>
                </a:r>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𝐾</m:t>
                        </m:r>
                      </m:e>
                      <m:sub>
                        <m:r>
                          <a:rPr kumimoji="1" lang="en-US" altLang="ja-JP" b="0" i="1" smtClean="0">
                            <a:latin typeface="Cambria Math" panose="02040503050406030204" pitchFamily="18" charset="0"/>
                          </a:rPr>
                          <m:t>𝑔𝑦𝑝𝑠𝑢𝑚</m:t>
                        </m:r>
                      </m:sub>
                    </m:sSub>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𝐶</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𝑎</m:t>
                            </m:r>
                          </m:e>
                          <m:sup>
                            <m:r>
                              <a:rPr kumimoji="1" lang="en-US" altLang="ja-JP" b="0" i="1" smtClean="0">
                                <a:latin typeface="Cambria Math" panose="02040503050406030204" pitchFamily="18" charset="0"/>
                              </a:rPr>
                              <m:t>2+</m:t>
                            </m:r>
                          </m:sup>
                        </m:sSup>
                      </m:e>
                    </m:d>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𝑆</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𝑂</m:t>
                            </m:r>
                          </m:e>
                          <m:sub>
                            <m:r>
                              <a:rPr lang="en-US" altLang="ja-JP" b="0" i="1" smtClean="0">
                                <a:latin typeface="Cambria Math" panose="02040503050406030204" pitchFamily="18" charset="0"/>
                              </a:rPr>
                              <m:t>4</m:t>
                            </m:r>
                          </m:sub>
                          <m:sup>
                            <m:r>
                              <a:rPr lang="en-US" altLang="ja-JP" i="1">
                                <a:latin typeface="Cambria Math" panose="02040503050406030204" pitchFamily="18" charset="0"/>
                              </a:rPr>
                              <m:t>2</m:t>
                            </m:r>
                            <m:r>
                              <a:rPr lang="en-US" altLang="ja-JP" b="0" i="1" smtClean="0">
                                <a:latin typeface="Cambria Math" panose="02040503050406030204" pitchFamily="18" charset="0"/>
                              </a:rPr>
                              <m:t>−</m:t>
                            </m:r>
                          </m:sup>
                        </m:sSubSup>
                      </m:e>
                    </m:d>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𝑎𝑐𝑡𝑖𝑣𝑖𝑡𝑒𝑠</m:t>
                        </m:r>
                        <m:r>
                          <a:rPr lang="en-US" altLang="ja-JP" b="0" i="1" smtClean="0">
                            <a:latin typeface="Cambria Math" panose="02040503050406030204" pitchFamily="18" charset="0"/>
                          </a:rPr>
                          <m:t> </m:t>
                        </m:r>
                        <m:r>
                          <a:rPr lang="en-US" altLang="ja-JP" b="0" i="1" smtClean="0">
                            <a:latin typeface="Cambria Math" panose="02040503050406030204" pitchFamily="18" charset="0"/>
                          </a:rPr>
                          <m:t>𝑎𝑡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𝑒𝑞𝑢𝑖𝑙𝑖𝑏𝑟𝑖𝑢𝑚</m:t>
                        </m:r>
                      </m:e>
                    </m:d>
                  </m:oMath>
                </a14:m>
                <a:endParaRPr lang="en-US" altLang="ja-JP" b="0" dirty="0"/>
              </a:p>
              <a:p>
                <a:pPr lvl="1"/>
                <a14:m>
                  <m:oMath xmlns:m="http://schemas.openxmlformats.org/officeDocument/2006/math">
                    <m:r>
                      <a:rPr kumimoji="1" lang="en-US" altLang="ja-JP" b="0" i="1" smtClean="0">
                        <a:latin typeface="Cambria Math" panose="02040503050406030204" pitchFamily="18" charset="0"/>
                      </a:rPr>
                      <m:t>𝐼𝐴</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𝑔𝑦𝑝𝑠𝑢𝑚</m:t>
                        </m:r>
                      </m:sub>
                    </m:sSub>
                    <m:r>
                      <a:rPr kumimoji="1" lang="en-US" altLang="ja-JP" b="0" i="1" smtClean="0">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𝐶</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e>
                    </m:d>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𝑆</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𝑂</m:t>
                            </m:r>
                          </m:e>
                          <m:sub>
                            <m:r>
                              <a:rPr lang="en-US" altLang="ja-JP" i="1">
                                <a:latin typeface="Cambria Math" panose="02040503050406030204" pitchFamily="18" charset="0"/>
                              </a:rPr>
                              <m:t>4</m:t>
                            </m:r>
                          </m:sub>
                          <m:sup>
                            <m:r>
                              <a:rPr lang="en-US" altLang="ja-JP" i="1">
                                <a:latin typeface="Cambria Math" panose="02040503050406030204" pitchFamily="18" charset="0"/>
                              </a:rPr>
                              <m:t>2−</m:t>
                            </m:r>
                          </m:sup>
                        </m:sSubSup>
                      </m:e>
                    </m:d>
                    <m:d>
                      <m:dPr>
                        <m:ctrlPr>
                          <a:rPr lang="en-US" altLang="ja-JP" i="1">
                            <a:latin typeface="Cambria Math" panose="02040503050406030204" pitchFamily="18" charset="0"/>
                          </a:rPr>
                        </m:ctrlPr>
                      </m:dPr>
                      <m:e>
                        <m:r>
                          <a:rPr lang="en-US" altLang="ja-JP" i="1">
                            <a:latin typeface="Cambria Math" panose="02040503050406030204" pitchFamily="18" charset="0"/>
                          </a:rPr>
                          <m:t>𝑎𝑐𝑡𝑖𝑣𝑖𝑡𝑒𝑠</m:t>
                        </m:r>
                        <m:r>
                          <a:rPr lang="en-US" altLang="ja-JP" i="1">
                            <a:latin typeface="Cambria Math" panose="02040503050406030204" pitchFamily="18" charset="0"/>
                          </a:rPr>
                          <m:t> </m:t>
                        </m:r>
                        <m:r>
                          <a:rPr lang="en-US" altLang="ja-JP" i="1">
                            <a:latin typeface="Cambria Math" panose="02040503050406030204" pitchFamily="18" charset="0"/>
                          </a:rPr>
                          <m:t>𝑎𝑡</m:t>
                        </m:r>
                        <m:r>
                          <a:rPr lang="en-US" altLang="ja-JP" i="1">
                            <a:latin typeface="Cambria Math" panose="02040503050406030204" pitchFamily="18" charset="0"/>
                          </a:rPr>
                          <m:t> </m:t>
                        </m:r>
                        <m:r>
                          <a:rPr lang="en-US" altLang="ja-JP" b="0" i="1" smtClean="0">
                            <a:latin typeface="Cambria Math" panose="02040503050406030204" pitchFamily="18" charset="0"/>
                          </a:rPr>
                          <m:t>𝑤𝑎𝑡𝑒𝑟</m:t>
                        </m:r>
                        <m:r>
                          <a:rPr lang="en-US" altLang="ja-JP" b="0" i="1" smtClean="0">
                            <a:latin typeface="Cambria Math" panose="02040503050406030204" pitchFamily="18" charset="0"/>
                          </a:rPr>
                          <m:t> </m:t>
                        </m:r>
                        <m:r>
                          <a:rPr lang="en-US" altLang="ja-JP" b="0" i="1" smtClean="0">
                            <a:latin typeface="Cambria Math" panose="02040503050406030204" pitchFamily="18" charset="0"/>
                          </a:rPr>
                          <m:t>𝑠𝑎𝑚𝑝𝑙𝑒</m:t>
                        </m:r>
                      </m:e>
                    </m:d>
                  </m:oMath>
                </a14:m>
                <a:endParaRPr lang="en-US" altLang="ja-JP" dirty="0"/>
              </a:p>
              <a:p>
                <a:pPr lvl="1"/>
                <a:endParaRPr lang="en-US" altLang="ja-JP" dirty="0"/>
              </a:p>
              <a:p>
                <a:pPr lvl="1"/>
                <a14:m>
                  <m:oMath xmlns:m="http://schemas.openxmlformats.org/officeDocument/2006/math">
                    <m:r>
                      <a:rPr lang="en-US" altLang="ja-JP" b="0" i="1" smtClean="0">
                        <a:latin typeface="Cambria Math" panose="02040503050406030204" pitchFamily="18" charset="0"/>
                      </a:rPr>
                      <m:t>𝑆𝐼</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log</m:t>
                    </m:r>
                    <m:r>
                      <a:rPr lang="en-US" altLang="ja-JP" b="0" i="1" smtClean="0">
                        <a:latin typeface="Cambria Math" panose="02040503050406030204" pitchFamily="18" charset="0"/>
                      </a:rPr>
                      <m:t>⁡(</m:t>
                    </m:r>
                    <m:r>
                      <a:rPr lang="en-US" altLang="ja-JP" b="0" i="1" smtClean="0">
                        <a:latin typeface="Cambria Math" panose="02040503050406030204" pitchFamily="18" charset="0"/>
                      </a:rPr>
                      <m:t>𝐼𝐴𝑃</m:t>
                    </m:r>
                    <m:r>
                      <a:rPr lang="en-US" altLang="ja-JP" b="0" i="1" smtClean="0">
                        <a:latin typeface="Cambria Math" panose="02040503050406030204" pitchFamily="18" charset="0"/>
                      </a:rPr>
                      <m:t>/</m:t>
                    </m:r>
                    <m:r>
                      <a:rPr lang="en-US" altLang="ja-JP" b="0" i="1" smtClean="0">
                        <a:latin typeface="Cambria Math" panose="02040503050406030204" pitchFamily="18" charset="0"/>
                      </a:rPr>
                      <m:t>𝐾</m:t>
                    </m:r>
                    <m:r>
                      <a:rPr lang="en-US" altLang="ja-JP" b="0" i="1" smtClean="0">
                        <a:latin typeface="Cambria Math" panose="02040503050406030204" pitchFamily="18" charset="0"/>
                      </a:rPr>
                      <m:t>)</m:t>
                    </m:r>
                  </m:oMath>
                </a14:m>
                <a:endParaRPr lang="en-US" altLang="ja-JP" dirty="0"/>
              </a:p>
              <a:p>
                <a:pPr lvl="1"/>
                <a:endParaRPr kumimoji="1" lang="en-US" altLang="ja-JP" dirty="0"/>
              </a:p>
              <a:p>
                <a:pPr lvl="1"/>
                <a:endParaRPr kumimoji="1" lang="en-US" altLang="ja-JP" dirty="0"/>
              </a:p>
            </p:txBody>
          </p:sp>
        </mc:Choice>
        <mc:Fallback xmlns="">
          <p:sp>
            <p:nvSpPr>
              <p:cNvPr id="4" name="テキスト プレースホルダー 3">
                <a:extLst>
                  <a:ext uri="{FF2B5EF4-FFF2-40B4-BE49-F238E27FC236}">
                    <a16:creationId xmlns:a16="http://schemas.microsoft.com/office/drawing/2014/main" id="{27501F4F-2489-FCB8-BF64-8B1940257FC3}"/>
                  </a:ext>
                </a:extLst>
              </p:cNvPr>
              <p:cNvSpPr>
                <a:spLocks noGrp="1" noRot="1" noChangeAspect="1" noMove="1" noResize="1" noEditPoints="1" noAdjustHandles="1" noChangeArrowheads="1" noChangeShapeType="1" noTextEdit="1"/>
              </p:cNvSpPr>
              <p:nvPr>
                <p:ph type="body" sz="quarter" idx="11"/>
              </p:nvPr>
            </p:nvSpPr>
            <p:spPr>
              <a:xfrm>
                <a:off x="387287" y="1037254"/>
                <a:ext cx="10565341" cy="4985957"/>
              </a:xfrm>
              <a:blipFill>
                <a:blip r:embed="rId2"/>
                <a:stretch>
                  <a:fillRect l="-808"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02273B08-0C79-8DC3-49B6-D440847D054E}"/>
              </a:ext>
            </a:extLst>
          </p:cNvPr>
          <p:cNvPicPr>
            <a:picLocks noChangeAspect="1"/>
          </p:cNvPicPr>
          <p:nvPr/>
        </p:nvPicPr>
        <p:blipFill>
          <a:blip r:embed="rId3"/>
          <a:stretch>
            <a:fillRect/>
          </a:stretch>
        </p:blipFill>
        <p:spPr>
          <a:xfrm>
            <a:off x="4427756" y="2635112"/>
            <a:ext cx="4562475" cy="3495675"/>
          </a:xfrm>
          <a:prstGeom prst="rect">
            <a:avLst/>
          </a:prstGeom>
        </p:spPr>
      </p:pic>
      <p:sp>
        <p:nvSpPr>
          <p:cNvPr id="5" name="テキスト ボックス 4">
            <a:extLst>
              <a:ext uri="{FF2B5EF4-FFF2-40B4-BE49-F238E27FC236}">
                <a16:creationId xmlns:a16="http://schemas.microsoft.com/office/drawing/2014/main" id="{2700A50E-CAFE-1406-B0A2-78DF5D6E7AD8}"/>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4172387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3315B8-6EBD-071B-FE10-D5D5032AD129}"/>
              </a:ext>
            </a:extLst>
          </p:cNvPr>
          <p:cNvSpPr>
            <a:spLocks noGrp="1"/>
          </p:cNvSpPr>
          <p:nvPr>
            <p:ph type="title"/>
          </p:nvPr>
        </p:nvSpPr>
        <p:spPr>
          <a:xfrm>
            <a:off x="517055" y="229697"/>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7C127007-F028-94BB-6B6E-02C9CFA042D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 name="テキスト プレースホルダー 3">
            <a:extLst>
              <a:ext uri="{FF2B5EF4-FFF2-40B4-BE49-F238E27FC236}">
                <a16:creationId xmlns:a16="http://schemas.microsoft.com/office/drawing/2014/main" id="{2231AE8C-5029-C74A-2225-934EE1C59639}"/>
              </a:ext>
            </a:extLst>
          </p:cNvPr>
          <p:cNvSpPr>
            <a:spLocks noGrp="1"/>
          </p:cNvSpPr>
          <p:nvPr>
            <p:ph type="body" sz="quarter" idx="11"/>
          </p:nvPr>
        </p:nvSpPr>
        <p:spPr>
          <a:xfrm>
            <a:off x="517334" y="761542"/>
            <a:ext cx="11341887" cy="4985957"/>
          </a:xfrm>
        </p:spPr>
        <p:txBody>
          <a:bodyPr/>
          <a:lstStyle/>
          <a:p>
            <a:r>
              <a:rPr lang="ja-JP" altLang="en-US" dirty="0"/>
              <a:t> </a:t>
            </a:r>
            <a:r>
              <a:rPr lang="en-US" altLang="ja-JP" dirty="0"/>
              <a:t>USGS</a:t>
            </a:r>
            <a:r>
              <a:rPr lang="ja-JP" altLang="en-US" dirty="0"/>
              <a:t> </a:t>
            </a:r>
            <a:r>
              <a:rPr lang="en-US" altLang="ja-JP" dirty="0"/>
              <a:t>software</a:t>
            </a:r>
          </a:p>
          <a:p>
            <a:pPr lvl="1"/>
            <a:r>
              <a:rPr lang="en-US" altLang="ja-JP" dirty="0"/>
              <a:t>software can calculate SI depends on following equations</a:t>
            </a:r>
          </a:p>
        </p:txBody>
      </p:sp>
      <p:pic>
        <p:nvPicPr>
          <p:cNvPr id="14" name="図 13">
            <a:extLst>
              <a:ext uri="{FF2B5EF4-FFF2-40B4-BE49-F238E27FC236}">
                <a16:creationId xmlns:a16="http://schemas.microsoft.com/office/drawing/2014/main" id="{83C3CBE5-EAE2-0F25-22F7-B97E33057AEB}"/>
              </a:ext>
            </a:extLst>
          </p:cNvPr>
          <p:cNvPicPr>
            <a:picLocks noChangeAspect="1"/>
          </p:cNvPicPr>
          <p:nvPr/>
        </p:nvPicPr>
        <p:blipFill>
          <a:blip r:embed="rId2"/>
          <a:stretch>
            <a:fillRect/>
          </a:stretch>
        </p:blipFill>
        <p:spPr>
          <a:xfrm>
            <a:off x="2313454" y="4543135"/>
            <a:ext cx="7442387" cy="566269"/>
          </a:xfrm>
          <a:prstGeom prst="rect">
            <a:avLst/>
          </a:prstGeom>
        </p:spPr>
      </p:pic>
      <p:pic>
        <p:nvPicPr>
          <p:cNvPr id="16" name="図 15">
            <a:extLst>
              <a:ext uri="{FF2B5EF4-FFF2-40B4-BE49-F238E27FC236}">
                <a16:creationId xmlns:a16="http://schemas.microsoft.com/office/drawing/2014/main" id="{28B80ECD-966A-F25C-31B5-9B26E6D84942}"/>
              </a:ext>
            </a:extLst>
          </p:cNvPr>
          <p:cNvPicPr>
            <a:picLocks noChangeAspect="1"/>
          </p:cNvPicPr>
          <p:nvPr/>
        </p:nvPicPr>
        <p:blipFill>
          <a:blip r:embed="rId3"/>
          <a:stretch>
            <a:fillRect/>
          </a:stretch>
        </p:blipFill>
        <p:spPr>
          <a:xfrm>
            <a:off x="2313454" y="5427092"/>
            <a:ext cx="7572096" cy="328248"/>
          </a:xfrm>
          <a:prstGeom prst="rect">
            <a:avLst/>
          </a:prstGeom>
        </p:spPr>
      </p:pic>
      <p:sp>
        <p:nvSpPr>
          <p:cNvPr id="18" name="テキスト ボックス 17">
            <a:extLst>
              <a:ext uri="{FF2B5EF4-FFF2-40B4-BE49-F238E27FC236}">
                <a16:creationId xmlns:a16="http://schemas.microsoft.com/office/drawing/2014/main" id="{A6DA5971-1E42-C725-C806-AB7BF29D5EF9}"/>
              </a:ext>
            </a:extLst>
          </p:cNvPr>
          <p:cNvSpPr txBox="1"/>
          <p:nvPr/>
        </p:nvSpPr>
        <p:spPr>
          <a:xfrm>
            <a:off x="8626590" y="1073912"/>
            <a:ext cx="3127748"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a:t>
            </a:r>
            <a:endParaRPr lang="en-US" altLang="ja-JP" sz="1200" dirty="0"/>
          </a:p>
          <a:p>
            <a:r>
              <a:rPr lang="ja-JP" altLang="en-US" sz="1200" dirty="0"/>
              <a:t>_chemtherm/pubs/wq4fdoc.pdf</a:t>
            </a:r>
          </a:p>
        </p:txBody>
      </p:sp>
      <p:pic>
        <p:nvPicPr>
          <p:cNvPr id="7" name="図 6">
            <a:extLst>
              <a:ext uri="{FF2B5EF4-FFF2-40B4-BE49-F238E27FC236}">
                <a16:creationId xmlns:a16="http://schemas.microsoft.com/office/drawing/2014/main" id="{A7BC8CBE-AB8C-382E-E05D-01064B39DD58}"/>
              </a:ext>
            </a:extLst>
          </p:cNvPr>
          <p:cNvPicPr>
            <a:picLocks noChangeAspect="1"/>
          </p:cNvPicPr>
          <p:nvPr/>
        </p:nvPicPr>
        <p:blipFill>
          <a:blip r:embed="rId4"/>
          <a:stretch>
            <a:fillRect/>
          </a:stretch>
        </p:blipFill>
        <p:spPr>
          <a:xfrm>
            <a:off x="2228709" y="1615139"/>
            <a:ext cx="7734581" cy="2683877"/>
          </a:xfrm>
          <a:prstGeom prst="rect">
            <a:avLst/>
          </a:prstGeom>
        </p:spPr>
      </p:pic>
      <p:pic>
        <p:nvPicPr>
          <p:cNvPr id="10" name="図 9">
            <a:extLst>
              <a:ext uri="{FF2B5EF4-FFF2-40B4-BE49-F238E27FC236}">
                <a16:creationId xmlns:a16="http://schemas.microsoft.com/office/drawing/2014/main" id="{8020D269-77A5-7CA0-FD88-7F0FC8C6FE57}"/>
              </a:ext>
            </a:extLst>
          </p:cNvPr>
          <p:cNvPicPr>
            <a:picLocks noChangeAspect="1"/>
          </p:cNvPicPr>
          <p:nvPr/>
        </p:nvPicPr>
        <p:blipFill>
          <a:blip r:embed="rId5"/>
          <a:stretch>
            <a:fillRect/>
          </a:stretch>
        </p:blipFill>
        <p:spPr>
          <a:xfrm>
            <a:off x="2243769" y="6160979"/>
            <a:ext cx="7946695" cy="572099"/>
          </a:xfrm>
          <a:prstGeom prst="rect">
            <a:avLst/>
          </a:prstGeom>
        </p:spPr>
      </p:pic>
      <p:sp>
        <p:nvSpPr>
          <p:cNvPr id="11" name="テキスト ボックス 10">
            <a:extLst>
              <a:ext uri="{FF2B5EF4-FFF2-40B4-BE49-F238E27FC236}">
                <a16:creationId xmlns:a16="http://schemas.microsoft.com/office/drawing/2014/main" id="{376BB679-D295-1DD0-AB4A-6A2EE733287B}"/>
              </a:ext>
            </a:extLst>
          </p:cNvPr>
          <p:cNvSpPr txBox="1"/>
          <p:nvPr/>
        </p:nvSpPr>
        <p:spPr>
          <a:xfrm rot="5400000">
            <a:off x="5425888" y="4167816"/>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257CEF1-6EC3-A817-BDE2-EC3BF6C08051}"/>
              </a:ext>
            </a:extLst>
          </p:cNvPr>
          <p:cNvSpPr txBox="1"/>
          <p:nvPr/>
        </p:nvSpPr>
        <p:spPr>
          <a:xfrm rot="5400000">
            <a:off x="5425888" y="5071552"/>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7BAFE598-E051-458A-EB1D-4F58232793F3}"/>
              </a:ext>
            </a:extLst>
          </p:cNvPr>
          <p:cNvSpPr txBox="1"/>
          <p:nvPr/>
        </p:nvSpPr>
        <p:spPr>
          <a:xfrm rot="5400000">
            <a:off x="5425888" y="5768564"/>
            <a:ext cx="415498" cy="369332"/>
          </a:xfrm>
          <a:prstGeom prst="rect">
            <a:avLst/>
          </a:prstGeom>
          <a:noFill/>
        </p:spPr>
        <p:txBody>
          <a:bodyPr wrap="none" rtlCol="0">
            <a:spAutoFit/>
          </a:bodyPr>
          <a:lstStyle/>
          <a:p>
            <a:r>
              <a:rPr kumimoji="1" lang="en-US" altLang="ja-JP" dirty="0"/>
              <a:t>…</a:t>
            </a:r>
            <a:endParaRPr kumimoji="1" lang="ja-JP" altLang="en-US" dirty="0"/>
          </a:p>
        </p:txBody>
      </p:sp>
      <p:pic>
        <p:nvPicPr>
          <p:cNvPr id="17" name="図 16">
            <a:extLst>
              <a:ext uri="{FF2B5EF4-FFF2-40B4-BE49-F238E27FC236}">
                <a16:creationId xmlns:a16="http://schemas.microsoft.com/office/drawing/2014/main" id="{3AF49745-D16A-725C-6C68-76A79D3848BD}"/>
              </a:ext>
            </a:extLst>
          </p:cNvPr>
          <p:cNvPicPr>
            <a:picLocks noChangeAspect="1"/>
          </p:cNvPicPr>
          <p:nvPr/>
        </p:nvPicPr>
        <p:blipFill rotWithShape="1">
          <a:blip r:embed="rId6"/>
          <a:srcRect b="30816"/>
          <a:stretch/>
        </p:blipFill>
        <p:spPr>
          <a:xfrm>
            <a:off x="7947212" y="0"/>
            <a:ext cx="4292790" cy="1074647"/>
          </a:xfrm>
          <a:prstGeom prst="rect">
            <a:avLst/>
          </a:prstGeom>
        </p:spPr>
      </p:pic>
      <p:sp>
        <p:nvSpPr>
          <p:cNvPr id="19" name="星: 5 pt 18">
            <a:extLst>
              <a:ext uri="{FF2B5EF4-FFF2-40B4-BE49-F238E27FC236}">
                <a16:creationId xmlns:a16="http://schemas.microsoft.com/office/drawing/2014/main" id="{BEAAC690-069B-D810-E5C1-EE39983E2763}"/>
              </a:ext>
            </a:extLst>
          </p:cNvPr>
          <p:cNvSpPr/>
          <p:nvPr/>
        </p:nvSpPr>
        <p:spPr>
          <a:xfrm>
            <a:off x="1913525" y="4594963"/>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星: 5 pt 19">
            <a:extLst>
              <a:ext uri="{FF2B5EF4-FFF2-40B4-BE49-F238E27FC236}">
                <a16:creationId xmlns:a16="http://schemas.microsoft.com/office/drawing/2014/main" id="{C687DD76-C15D-8663-48E1-03A10B428BB9}"/>
              </a:ext>
            </a:extLst>
          </p:cNvPr>
          <p:cNvSpPr/>
          <p:nvPr/>
        </p:nvSpPr>
        <p:spPr>
          <a:xfrm>
            <a:off x="1913525" y="5499463"/>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A65F92BC-F3C4-E2E4-DAB9-D2A8C9EEFC3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561253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FA9D1-F7EA-6689-661C-BAA3DEA03C8D}"/>
              </a:ext>
            </a:extLst>
          </p:cNvPr>
          <p:cNvSpPr>
            <a:spLocks noGrp="1"/>
          </p:cNvSpPr>
          <p:nvPr>
            <p:ph type="title"/>
          </p:nvPr>
        </p:nvSpPr>
        <p:spPr>
          <a:xfrm>
            <a:off x="517055" y="239222"/>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2"/>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Anti-Scalant and Concentration</a:t>
            </a:r>
          </a:p>
          <a:p>
            <a:pPr lvl="1"/>
            <a:r>
              <a:rPr lang="en-US" altLang="ja-JP" dirty="0"/>
              <a:t>Focus on 3</a:t>
            </a:r>
            <a:r>
              <a:rPr lang="en-US" altLang="ja-JP" baseline="30000" dirty="0"/>
              <a:t>rd</a:t>
            </a:r>
            <a:r>
              <a:rPr lang="en-US" altLang="ja-JP" dirty="0"/>
              <a:t> stage polarization</a:t>
            </a:r>
            <a:endParaRPr lang="ja-JP" altLang="en-US" dirty="0"/>
          </a:p>
        </p:txBody>
      </p:sp>
      <p:pic>
        <p:nvPicPr>
          <p:cNvPr id="5" name="図 4">
            <a:extLst>
              <a:ext uri="{FF2B5EF4-FFF2-40B4-BE49-F238E27FC236}">
                <a16:creationId xmlns:a16="http://schemas.microsoft.com/office/drawing/2014/main" id="{52CA8C01-AF88-EEFD-A2E1-2E85E0BC2DE7}"/>
              </a:ext>
            </a:extLst>
          </p:cNvPr>
          <p:cNvPicPr>
            <a:picLocks noChangeAspect="1"/>
          </p:cNvPicPr>
          <p:nvPr/>
        </p:nvPicPr>
        <p:blipFill rotWithShape="1">
          <a:blip r:embed="rId3"/>
          <a:srcRect l="49501" t="-1084"/>
          <a:stretch/>
        </p:blipFill>
        <p:spPr>
          <a:xfrm>
            <a:off x="6676465" y="2423857"/>
            <a:ext cx="4444254" cy="3599354"/>
          </a:xfrm>
          <a:prstGeom prst="rect">
            <a:avLst/>
          </a:prstGeom>
        </p:spPr>
      </p:pic>
      <p:sp>
        <p:nvSpPr>
          <p:cNvPr id="6" name="矢印: 右 5">
            <a:extLst>
              <a:ext uri="{FF2B5EF4-FFF2-40B4-BE49-F238E27FC236}">
                <a16:creationId xmlns:a16="http://schemas.microsoft.com/office/drawing/2014/main" id="{E3D9D3C1-6000-2A5E-4593-6CFD909CD1E2}"/>
              </a:ext>
            </a:extLst>
          </p:cNvPr>
          <p:cNvSpPr/>
          <p:nvPr/>
        </p:nvSpPr>
        <p:spPr>
          <a:xfrm rot="1826483">
            <a:off x="7311411" y="2855504"/>
            <a:ext cx="410135" cy="26221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7E3733E-7F63-49A2-DE53-1E9FDBF9C3FA}"/>
              </a:ext>
            </a:extLst>
          </p:cNvPr>
          <p:cNvSpPr txBox="1"/>
          <p:nvPr/>
        </p:nvSpPr>
        <p:spPr>
          <a:xfrm>
            <a:off x="6096000" y="2487794"/>
            <a:ext cx="1619098" cy="307777"/>
          </a:xfrm>
          <a:prstGeom prst="rect">
            <a:avLst/>
          </a:prstGeom>
          <a:solidFill>
            <a:schemeClr val="bg1"/>
          </a:solidFill>
          <a:ln>
            <a:solidFill>
              <a:srgbClr val="00214D"/>
            </a:solidFill>
          </a:ln>
        </p:spPr>
        <p:txBody>
          <a:bodyPr wrap="none" rtlCol="0">
            <a:spAutoFit/>
          </a:bodyPr>
          <a:lstStyle/>
          <a:p>
            <a:r>
              <a:rPr kumimoji="1" lang="en-US" altLang="ja-JP" sz="1400" dirty="0"/>
              <a:t>Need Anti-Scalant</a:t>
            </a:r>
            <a:endParaRPr kumimoji="1" lang="ja-JP" altLang="en-US" sz="1400" dirty="0"/>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A06AFE20-CEA5-DABC-6869-B15AC07814C6}"/>
              </a:ext>
            </a:extLst>
          </p:cNvPr>
          <p:cNvCxnSpPr>
            <a:cxnSpLocks/>
          </p:cNvCxnSpPr>
          <p:nvPr/>
        </p:nvCxnSpPr>
        <p:spPr>
          <a:xfrm>
            <a:off x="8113059" y="2633350"/>
            <a:ext cx="0" cy="2927009"/>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矢印: 左右 29">
            <a:extLst>
              <a:ext uri="{FF2B5EF4-FFF2-40B4-BE49-F238E27FC236}">
                <a16:creationId xmlns:a16="http://schemas.microsoft.com/office/drawing/2014/main" id="{171881F2-5543-EB42-3BA2-7A808BAC4DC4}"/>
              </a:ext>
            </a:extLst>
          </p:cNvPr>
          <p:cNvSpPr/>
          <p:nvPr/>
        </p:nvSpPr>
        <p:spPr>
          <a:xfrm>
            <a:off x="5229507" y="4639436"/>
            <a:ext cx="2841807" cy="21159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D5D6FC6F-F2DE-E8D1-164A-E2EF485EDD06}"/>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31394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Question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5. Q&amp;A / Discussion</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5"/>
            <a:ext cx="11341887" cy="142371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3 Stages configuration.</a:t>
            </a:r>
          </a:p>
          <a:p>
            <a:r>
              <a:rPr lang="en-US" altLang="ja-JP" dirty="0"/>
              <a:t>RO permeate TOC and Conductivity are water quality data. </a:t>
            </a:r>
          </a:p>
          <a:p>
            <a:pPr lvl="1"/>
            <a:r>
              <a:rPr lang="en-US" altLang="ja-JP" dirty="0"/>
              <a:t>Monitoring LRV (logarithmic reduce value) as water-quality standards.</a:t>
            </a:r>
            <a:endParaRPr lang="ja-JP" altLang="en-US" dirty="0"/>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LVMWD RO system</a:t>
            </a:r>
            <a:endParaRPr lang="en-US" dirty="0"/>
          </a:p>
        </p:txBody>
      </p:sp>
      <p:grpSp>
        <p:nvGrpSpPr>
          <p:cNvPr id="38" name="グループ化 37">
            <a:extLst>
              <a:ext uri="{FF2B5EF4-FFF2-40B4-BE49-F238E27FC236}">
                <a16:creationId xmlns:a16="http://schemas.microsoft.com/office/drawing/2014/main" id="{CEEE1FC1-F6CA-5C97-7556-2D4428AFC407}"/>
              </a:ext>
            </a:extLst>
          </p:cNvPr>
          <p:cNvGrpSpPr/>
          <p:nvPr/>
        </p:nvGrpSpPr>
        <p:grpSpPr>
          <a:xfrm>
            <a:off x="783772" y="2364890"/>
            <a:ext cx="9740743" cy="3692433"/>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1133722" y="2354643"/>
            <a:ext cx="10095914" cy="370268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1133722" y="2362423"/>
            <a:ext cx="1563850" cy="381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9203471" y="4235128"/>
            <a:ext cx="1806246" cy="638212"/>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6193283" y="2892209"/>
            <a:ext cx="1533519"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815799" y="3815123"/>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425098" y="4721234"/>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8182876" y="2867938"/>
            <a:ext cx="2245638" cy="32048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7032172" y="2254724"/>
            <a:ext cx="417987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Water Quality Targets are shown in red.</a:t>
            </a:r>
            <a:endParaRPr kumimoji="1" lang="ja-JP" altLang="en-US" dirty="0"/>
          </a:p>
        </p:txBody>
      </p:sp>
    </p:spTree>
    <p:extLst>
      <p:ext uri="{BB962C8B-B14F-4D97-AF65-F5344CB8AC3E}">
        <p14:creationId xmlns:p14="http://schemas.microsoft.com/office/powerpoint/2010/main" val="35116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17FDCE99-390D-73FC-87FC-1933C98BB114}"/>
              </a:ext>
            </a:extLst>
          </p:cNvPr>
          <p:cNvPicPr>
            <a:picLocks noChangeAspect="1"/>
          </p:cNvPicPr>
          <p:nvPr/>
        </p:nvPicPr>
        <p:blipFill rotWithShape="1">
          <a:blip r:embed="rId2">
            <a:extLst>
              <a:ext uri="{28A0092B-C50C-407E-A947-70E740481C1C}">
                <a14:useLocalDpi xmlns:a14="http://schemas.microsoft.com/office/drawing/2010/main" val="0"/>
              </a:ext>
            </a:extLst>
          </a:blip>
          <a:srcRect l="9068" t="9446" r="9119"/>
          <a:stretch/>
        </p:blipFill>
        <p:spPr>
          <a:xfrm>
            <a:off x="233916" y="1565534"/>
            <a:ext cx="11773865" cy="32580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2.46*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5.59*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829998" y="1835738"/>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114358" y="2174292"/>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577376" y="4056705"/>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654363" y="3742660"/>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538372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グラフ, 散布図&#10;&#10;自動的に生成された説明">
            <a:extLst>
              <a:ext uri="{FF2B5EF4-FFF2-40B4-BE49-F238E27FC236}">
                <a16:creationId xmlns:a16="http://schemas.microsoft.com/office/drawing/2014/main" id="{3D2F23E3-A018-136E-45C9-6035F55C66AA}"/>
              </a:ext>
            </a:extLst>
          </p:cNvPr>
          <p:cNvPicPr>
            <a:picLocks noChangeAspect="1"/>
          </p:cNvPicPr>
          <p:nvPr/>
        </p:nvPicPr>
        <p:blipFill rotWithShape="1">
          <a:blip r:embed="rId2">
            <a:extLst>
              <a:ext uri="{28A0092B-C50C-407E-A947-70E740481C1C}">
                <a14:useLocalDpi xmlns:a14="http://schemas.microsoft.com/office/drawing/2010/main" val="0"/>
              </a:ext>
            </a:extLst>
          </a:blip>
          <a:srcRect l="9011" t="8835" r="9302"/>
          <a:stretch/>
        </p:blipFill>
        <p:spPr>
          <a:xfrm>
            <a:off x="248091" y="1565534"/>
            <a:ext cx="11745513" cy="3277118"/>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4.70*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5488678" y="1718833"/>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6780127" y="2057387"/>
            <a:ext cx="0" cy="345571"/>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648260" y="3886584"/>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916633" y="3089969"/>
            <a:ext cx="353380" cy="82519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1705109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B4A3CA9D-91C7-5601-C15B-C1CEFA6AFFC9}"/>
              </a:ext>
            </a:extLst>
          </p:cNvPr>
          <p:cNvPicPr>
            <a:picLocks noChangeAspect="1"/>
          </p:cNvPicPr>
          <p:nvPr/>
        </p:nvPicPr>
        <p:blipFill rotWithShape="1">
          <a:blip r:embed="rId2">
            <a:extLst>
              <a:ext uri="{28A0092B-C50C-407E-A947-70E740481C1C}">
                <a14:useLocalDpi xmlns:a14="http://schemas.microsoft.com/office/drawing/2010/main" val="0"/>
              </a:ext>
            </a:extLst>
          </a:blip>
          <a:srcRect l="9186" t="8895" r="9535"/>
          <a:stretch/>
        </p:blipFill>
        <p:spPr>
          <a:xfrm>
            <a:off x="287174" y="1544270"/>
            <a:ext cx="11654496" cy="3265843"/>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1.40*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4.37*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78658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10;&#10;自動的に生成された説明">
            <a:extLst>
              <a:ext uri="{FF2B5EF4-FFF2-40B4-BE49-F238E27FC236}">
                <a16:creationId xmlns:a16="http://schemas.microsoft.com/office/drawing/2014/main" id="{0518D482-1761-47AD-F772-18D7F51D4686}"/>
              </a:ext>
            </a:extLst>
          </p:cNvPr>
          <p:cNvPicPr>
            <a:picLocks noChangeAspect="1"/>
          </p:cNvPicPr>
          <p:nvPr/>
        </p:nvPicPr>
        <p:blipFill rotWithShape="1">
          <a:blip r:embed="rId2">
            <a:extLst>
              <a:ext uri="{28A0092B-C50C-407E-A947-70E740481C1C}">
                <a14:useLocalDpi xmlns:a14="http://schemas.microsoft.com/office/drawing/2010/main" val="0"/>
              </a:ext>
            </a:extLst>
          </a:blip>
          <a:srcRect l="9267" t="9428" r="9519"/>
          <a:stretch/>
        </p:blipFill>
        <p:spPr>
          <a:xfrm>
            <a:off x="287174" y="1574924"/>
            <a:ext cx="11654496" cy="3249365"/>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a:t>
                      </a:r>
                      <a:r>
                        <a:rPr lang="en-US" altLang="ja-JP" sz="1600" dirty="0">
                          <a:effectLst/>
                        </a:rPr>
                        <a:t>3</a:t>
                      </a:r>
                      <a:r>
                        <a:rPr lang="en-US" sz="1600" dirty="0">
                          <a:effectLst/>
                        </a:rPr>
                        <a:t>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2.02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4.06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68218" y="1755321"/>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302102" y="2217565"/>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247485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グラフ, 折れ線グラフ&#10;&#10;自動的に生成された説明">
            <a:extLst>
              <a:ext uri="{FF2B5EF4-FFF2-40B4-BE49-F238E27FC236}">
                <a16:creationId xmlns:a16="http://schemas.microsoft.com/office/drawing/2014/main" id="{225B643D-6ED4-0A15-1CDF-2950B9A72349}"/>
              </a:ext>
            </a:extLst>
          </p:cNvPr>
          <p:cNvPicPr>
            <a:picLocks noChangeAspect="1"/>
          </p:cNvPicPr>
          <p:nvPr/>
        </p:nvPicPr>
        <p:blipFill>
          <a:blip r:embed="rId2"/>
          <a:stretch>
            <a:fillRect/>
          </a:stretch>
        </p:blipFill>
        <p:spPr>
          <a:xfrm>
            <a:off x="1243012" y="1854773"/>
            <a:ext cx="4189552" cy="262734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AF525CAB-EBC0-8D17-B6E6-0C674BB5F79F}"/>
              </a:ext>
            </a:extLst>
          </p:cNvPr>
          <p:cNvPicPr>
            <a:picLocks noChangeAspect="1"/>
          </p:cNvPicPr>
          <p:nvPr/>
        </p:nvPicPr>
        <p:blipFill>
          <a:blip r:embed="rId3"/>
          <a:stretch>
            <a:fillRect/>
          </a:stretch>
        </p:blipFill>
        <p:spPr>
          <a:xfrm>
            <a:off x="6824707" y="1840781"/>
            <a:ext cx="4211864" cy="2641339"/>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CE266AB8-4686-8E28-E441-16D80471DC71}"/>
              </a:ext>
            </a:extLst>
          </p:cNvPr>
          <p:cNvPicPr>
            <a:picLocks noChangeAspect="1"/>
          </p:cNvPicPr>
          <p:nvPr/>
        </p:nvPicPr>
        <p:blipFill>
          <a:blip r:embed="rId4"/>
          <a:stretch>
            <a:fillRect/>
          </a:stretch>
        </p:blipFill>
        <p:spPr>
          <a:xfrm>
            <a:off x="1243012" y="3682628"/>
            <a:ext cx="4189552" cy="2668045"/>
          </a:xfrm>
          <a:prstGeom prst="rect">
            <a:avLst/>
          </a:prstGeom>
        </p:spPr>
      </p:pic>
      <p:pic>
        <p:nvPicPr>
          <p:cNvPr id="20" name="図 19" descr="グラフ&#10;&#10;自動的に生成された説明">
            <a:extLst>
              <a:ext uri="{FF2B5EF4-FFF2-40B4-BE49-F238E27FC236}">
                <a16:creationId xmlns:a16="http://schemas.microsoft.com/office/drawing/2014/main" id="{37913B78-3EC8-F92F-9BC0-48BFBC72800A}"/>
              </a:ext>
            </a:extLst>
          </p:cNvPr>
          <p:cNvPicPr>
            <a:picLocks noChangeAspect="1"/>
          </p:cNvPicPr>
          <p:nvPr/>
        </p:nvPicPr>
        <p:blipFill>
          <a:blip r:embed="rId5"/>
          <a:stretch>
            <a:fillRect/>
          </a:stretch>
        </p:blipFill>
        <p:spPr>
          <a:xfrm>
            <a:off x="6824707" y="3697709"/>
            <a:ext cx="4211864" cy="264133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トレンドを大まかに捉えているが、</a:t>
            </a:r>
            <a:r>
              <a:rPr lang="en-US" altLang="ja-JP" sz="2800" dirty="0"/>
              <a:t>EC</a:t>
            </a:r>
            <a:r>
              <a:rPr lang="ja-JP" altLang="en-US" sz="2800" dirty="0"/>
              <a:t>の予測値が実績よりも若干低い。</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8443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sp>
        <p:nvSpPr>
          <p:cNvPr id="15" name="テキスト ボックス 14">
            <a:extLst>
              <a:ext uri="{FF2B5EF4-FFF2-40B4-BE49-F238E27FC236}">
                <a16:creationId xmlns:a16="http://schemas.microsoft.com/office/drawing/2014/main" id="{DCDE2959-E35F-D628-DED2-953B5709BDBF}"/>
              </a:ext>
            </a:extLst>
          </p:cNvPr>
          <p:cNvSpPr txBox="1"/>
          <p:nvPr/>
        </p:nvSpPr>
        <p:spPr>
          <a:xfrm>
            <a:off x="2162253" y="2234557"/>
            <a:ext cx="2695575"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Predict Ave.: 0.052 [ppm]</a:t>
            </a:r>
            <a:endParaRPr kumimoji="1" lang="ja-JP" altLang="en-US" sz="1600" b="1" dirty="0">
              <a:solidFill>
                <a:schemeClr val="accent2"/>
              </a:solidFill>
            </a:endParaRPr>
          </a:p>
        </p:txBody>
      </p:sp>
      <p:sp>
        <p:nvSpPr>
          <p:cNvPr id="16" name="テキスト ボックス 15">
            <a:extLst>
              <a:ext uri="{FF2B5EF4-FFF2-40B4-BE49-F238E27FC236}">
                <a16:creationId xmlns:a16="http://schemas.microsoft.com/office/drawing/2014/main" id="{42ACD790-6A77-AF35-D6FF-482718464443}"/>
              </a:ext>
            </a:extLst>
          </p:cNvPr>
          <p:cNvSpPr txBox="1"/>
          <p:nvPr/>
        </p:nvSpPr>
        <p:spPr>
          <a:xfrm>
            <a:off x="7632542" y="2205982"/>
            <a:ext cx="2784604" cy="584775"/>
          </a:xfrm>
          <a:prstGeom prst="rect">
            <a:avLst/>
          </a:prstGeom>
          <a:noFill/>
        </p:spPr>
        <p:txBody>
          <a:bodyPr wrap="square" rtlCol="0">
            <a:spAutoFit/>
          </a:bodyPr>
          <a:lstStyle/>
          <a:p>
            <a:r>
              <a:rPr kumimoji="1" lang="en-US" altLang="ja-JP" sz="1600" b="1" dirty="0">
                <a:solidFill>
                  <a:schemeClr val="accent1"/>
                </a:solidFill>
              </a:rPr>
              <a:t>Actual Ave.: 23.48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18.61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17" name="テキスト ボックス 16">
            <a:extLst>
              <a:ext uri="{FF2B5EF4-FFF2-40B4-BE49-F238E27FC236}">
                <a16:creationId xmlns:a16="http://schemas.microsoft.com/office/drawing/2014/main" id="{B36EB5BD-3D68-0509-8627-C5D8293D4C2A}"/>
              </a:ext>
            </a:extLst>
          </p:cNvPr>
          <p:cNvSpPr txBox="1"/>
          <p:nvPr/>
        </p:nvSpPr>
        <p:spPr>
          <a:xfrm>
            <a:off x="2512877" y="4913873"/>
            <a:ext cx="1994329"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Predict Ave.: 2.24</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D6BFACE5-29A5-D4B1-D6AE-4A236F87E69C}"/>
              </a:ext>
            </a:extLst>
          </p:cNvPr>
          <p:cNvSpPr txBox="1"/>
          <p:nvPr/>
        </p:nvSpPr>
        <p:spPr>
          <a:xfrm>
            <a:off x="8086997" y="4902953"/>
            <a:ext cx="199432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Predict Ave.: 1.99</a:t>
            </a:r>
            <a:endParaRPr kumimoji="1" lang="ja-JP" altLang="en-US" sz="1600" b="1" dirty="0">
              <a:solidFill>
                <a:schemeClr val="accent2"/>
              </a:solidFill>
            </a:endParaRPr>
          </a:p>
        </p:txBody>
      </p:sp>
    </p:spTree>
    <p:extLst>
      <p:ext uri="{BB962C8B-B14F-4D97-AF65-F5344CB8AC3E}">
        <p14:creationId xmlns:p14="http://schemas.microsoft.com/office/powerpoint/2010/main" val="863256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折れ線グラフ&#10;&#10;自動的に生成された説明">
            <a:extLst>
              <a:ext uri="{FF2B5EF4-FFF2-40B4-BE49-F238E27FC236}">
                <a16:creationId xmlns:a16="http://schemas.microsoft.com/office/drawing/2014/main" id="{E7C6B6FD-77CF-4D50-DD51-ECA928022656}"/>
              </a:ext>
            </a:extLst>
          </p:cNvPr>
          <p:cNvPicPr>
            <a:picLocks noChangeAspect="1"/>
          </p:cNvPicPr>
          <p:nvPr/>
        </p:nvPicPr>
        <p:blipFill>
          <a:blip r:embed="rId2"/>
          <a:stretch>
            <a:fillRect/>
          </a:stretch>
        </p:blipFill>
        <p:spPr>
          <a:xfrm>
            <a:off x="2458957" y="1608878"/>
            <a:ext cx="6950172" cy="45941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9</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2852315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351998" y="2568796"/>
            <a:ext cx="3359003" cy="338554"/>
          </a:xfrm>
          <a:prstGeom prst="rect">
            <a:avLst/>
          </a:prstGeom>
          <a:noFill/>
        </p:spPr>
        <p:txBody>
          <a:bodyPr wrap="square" rtlCol="0">
            <a:spAutoFit/>
          </a:bodyPr>
          <a:lstStyle/>
          <a:p>
            <a:pPr algn="ctr"/>
            <a:r>
              <a:rPr kumimoji="1" lang="en-US" altLang="ja-JP" sz="1600" b="1" dirty="0">
                <a:solidFill>
                  <a:schemeClr val="accent1"/>
                </a:solidFill>
              </a:rPr>
              <a:t>Sulfuric Acid [ton/hour]</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[ppm]</a:t>
            </a:r>
            <a:r>
              <a:rPr kumimoji="1" lang="ja-JP" altLang="en-US" sz="1200" b="1" dirty="0">
                <a:solidFill>
                  <a:schemeClr val="accent1"/>
                </a:solidFill>
              </a:rPr>
              <a:t>（固定）</a:t>
            </a:r>
            <a:endParaRPr kumimoji="1" lang="ja-JP" altLang="en-US" sz="1600" b="1" dirty="0">
              <a:solidFill>
                <a:srgbClr val="FFC000"/>
              </a:solidFill>
            </a:endParaRPr>
          </a:p>
        </p:txBody>
      </p:sp>
      <p:sp>
        <p:nvSpPr>
          <p:cNvPr id="14" name="テキスト ボックス 13">
            <a:extLst>
              <a:ext uri="{FF2B5EF4-FFF2-40B4-BE49-F238E27FC236}">
                <a16:creationId xmlns:a16="http://schemas.microsoft.com/office/drawing/2014/main" id="{DB272418-078F-2E67-B23A-00759C03953D}"/>
              </a:ext>
            </a:extLst>
          </p:cNvPr>
          <p:cNvSpPr txBox="1"/>
          <p:nvPr/>
        </p:nvSpPr>
        <p:spPr>
          <a:xfrm>
            <a:off x="4020671" y="2568121"/>
            <a:ext cx="2927662" cy="338554"/>
          </a:xfrm>
          <a:prstGeom prst="rect">
            <a:avLst/>
          </a:prstGeom>
          <a:noFill/>
        </p:spPr>
        <p:txBody>
          <a:bodyPr wrap="square" rtlCol="0">
            <a:spAutoFit/>
          </a:bodyPr>
          <a:lstStyle/>
          <a:p>
            <a:pPr algn="ctr"/>
            <a:r>
              <a:rPr kumimoji="1" lang="en-US" altLang="ja-JP" sz="1600" b="1" dirty="0">
                <a:solidFill>
                  <a:schemeClr val="accent1"/>
                </a:solidFill>
              </a:rPr>
              <a:t>Inhibitor [ton/hour] </a:t>
            </a:r>
            <a:r>
              <a:rPr kumimoji="1" lang="ja-JP" altLang="en-US" sz="1200" b="1" dirty="0">
                <a:solidFill>
                  <a:schemeClr val="accent1"/>
                </a:solidFill>
              </a:rPr>
              <a:t>（コスト）</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基準の制約によって、</a:t>
            </a:r>
            <a:r>
              <a:rPr lang="en-US" altLang="ja-JP" sz="2800" dirty="0"/>
              <a:t>Inhibitor</a:t>
            </a:r>
            <a:r>
              <a:rPr lang="ja-JP" altLang="en-US" sz="2800" dirty="0"/>
              <a:t>が実績とほぼ同じ値になっている。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6" name="テキスト ボックス 15">
            <a:extLst>
              <a:ext uri="{FF2B5EF4-FFF2-40B4-BE49-F238E27FC236}">
                <a16:creationId xmlns:a16="http://schemas.microsoft.com/office/drawing/2014/main" id="{F8EC7694-BE2B-5D42-4B42-7F750206DFD6}"/>
              </a:ext>
            </a:extLst>
          </p:cNvPr>
          <p:cNvSpPr txBox="1"/>
          <p:nvPr/>
        </p:nvSpPr>
        <p:spPr>
          <a:xfrm>
            <a:off x="326902" y="5181583"/>
            <a:ext cx="3359003" cy="584775"/>
          </a:xfrm>
          <a:prstGeom prst="rect">
            <a:avLst/>
          </a:prstGeom>
          <a:noFill/>
        </p:spPr>
        <p:txBody>
          <a:bodyPr wrap="square" rtlCol="0">
            <a:spAutoFit/>
          </a:bodyPr>
          <a:lstStyle/>
          <a:p>
            <a:r>
              <a:rPr kumimoji="1" lang="en-US" altLang="ja-JP" sz="1600" b="1" dirty="0">
                <a:solidFill>
                  <a:schemeClr val="accent1"/>
                </a:solidFill>
              </a:rPr>
              <a:t>Actual Ave.: 0.39 [ton/hour]</a:t>
            </a:r>
            <a:r>
              <a:rPr kumimoji="1" lang="en-US" altLang="ja-JP" sz="1600" b="1" dirty="0"/>
              <a:t>, </a:t>
            </a:r>
          </a:p>
          <a:p>
            <a:r>
              <a:rPr kumimoji="1" lang="en-US" altLang="ja-JP" sz="1600" b="1" dirty="0">
                <a:solidFill>
                  <a:schemeClr val="accent2"/>
                </a:solidFill>
              </a:rPr>
              <a:t>Optimized Ave.: 0.38 [ton/hour]</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FE57DF6B-5CF7-1AD4-9832-4C21D902A583}"/>
              </a:ext>
            </a:extLst>
          </p:cNvPr>
          <p:cNvSpPr txBox="1"/>
          <p:nvPr/>
        </p:nvSpPr>
        <p:spPr>
          <a:xfrm>
            <a:off x="3703714" y="5186668"/>
            <a:ext cx="3466344" cy="584775"/>
          </a:xfrm>
          <a:prstGeom prst="rect">
            <a:avLst/>
          </a:prstGeom>
          <a:noFill/>
        </p:spPr>
        <p:txBody>
          <a:bodyPr wrap="square" rtlCol="0">
            <a:spAutoFit/>
          </a:bodyPr>
          <a:lstStyle/>
          <a:p>
            <a:r>
              <a:rPr kumimoji="1" lang="en-US" altLang="ja-JP" sz="1600" b="1" dirty="0">
                <a:solidFill>
                  <a:schemeClr val="accent1"/>
                </a:solidFill>
              </a:rPr>
              <a:t>Actual Ave.: 0.0559 [ton/hour]</a:t>
            </a:r>
            <a:r>
              <a:rPr kumimoji="1" lang="en-US" altLang="ja-JP" sz="1600" b="1" dirty="0"/>
              <a:t>, </a:t>
            </a:r>
          </a:p>
          <a:p>
            <a:r>
              <a:rPr kumimoji="1" lang="en-US" altLang="ja-JP" sz="1600" b="1" dirty="0">
                <a:solidFill>
                  <a:schemeClr val="accent2"/>
                </a:solidFill>
              </a:rPr>
              <a:t>Optimized Ave.: 0.0560 [ton/hour]</a:t>
            </a:r>
            <a:endParaRPr kumimoji="1" lang="ja-JP" altLang="en-US" sz="1600" b="1" dirty="0">
              <a:solidFill>
                <a:schemeClr val="accent2"/>
              </a:solidFill>
            </a:endParaRPr>
          </a:p>
        </p:txBody>
      </p:sp>
      <p:pic>
        <p:nvPicPr>
          <p:cNvPr id="6" name="図 5" descr="グラフ, 折れ線グラフ&#10;&#10;自動的に生成された説明">
            <a:extLst>
              <a:ext uri="{FF2B5EF4-FFF2-40B4-BE49-F238E27FC236}">
                <a16:creationId xmlns:a16="http://schemas.microsoft.com/office/drawing/2014/main" id="{9C676D4D-44D7-EAD9-2DB0-23DD8A50CCB4}"/>
              </a:ext>
            </a:extLst>
          </p:cNvPr>
          <p:cNvPicPr>
            <a:picLocks noChangeAspect="1"/>
          </p:cNvPicPr>
          <p:nvPr/>
        </p:nvPicPr>
        <p:blipFill>
          <a:blip r:embed="rId2"/>
          <a:stretch>
            <a:fillRect/>
          </a:stretch>
        </p:blipFill>
        <p:spPr>
          <a:xfrm>
            <a:off x="3757447" y="2997982"/>
            <a:ext cx="3174848" cy="1991006"/>
          </a:xfrm>
          <a:prstGeom prst="rect">
            <a:avLst/>
          </a:prstGeom>
        </p:spPr>
      </p:pic>
      <p:pic>
        <p:nvPicPr>
          <p:cNvPr id="9" name="図 8" descr="グラフ, テーブル&#10;&#10;自動的に生成された説明">
            <a:extLst>
              <a:ext uri="{FF2B5EF4-FFF2-40B4-BE49-F238E27FC236}">
                <a16:creationId xmlns:a16="http://schemas.microsoft.com/office/drawing/2014/main" id="{5ECAAACF-ED27-9C11-78CD-A5F4AF1EEC6A}"/>
              </a:ext>
            </a:extLst>
          </p:cNvPr>
          <p:cNvPicPr>
            <a:picLocks noChangeAspect="1"/>
          </p:cNvPicPr>
          <p:nvPr/>
        </p:nvPicPr>
        <p:blipFill>
          <a:blip r:embed="rId3"/>
          <a:stretch>
            <a:fillRect/>
          </a:stretch>
        </p:blipFill>
        <p:spPr>
          <a:xfrm>
            <a:off x="295928" y="2997982"/>
            <a:ext cx="3174849" cy="199100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295328C7-EDB1-6E7F-0E44-9DBAEB66B372}"/>
              </a:ext>
            </a:extLst>
          </p:cNvPr>
          <p:cNvPicPr>
            <a:picLocks noChangeAspect="1"/>
          </p:cNvPicPr>
          <p:nvPr/>
        </p:nvPicPr>
        <p:blipFill>
          <a:blip r:embed="rId4"/>
          <a:stretch>
            <a:fillRect/>
          </a:stretch>
        </p:blipFill>
        <p:spPr>
          <a:xfrm>
            <a:off x="9780791" y="2653672"/>
            <a:ext cx="2415916" cy="1596962"/>
          </a:xfrm>
          <a:prstGeom prst="rect">
            <a:avLst/>
          </a:prstGeom>
        </p:spPr>
      </p:pic>
      <p:pic>
        <p:nvPicPr>
          <p:cNvPr id="27" name="図 26" descr="グラフ&#10;&#10;自動的に生成された説明">
            <a:extLst>
              <a:ext uri="{FF2B5EF4-FFF2-40B4-BE49-F238E27FC236}">
                <a16:creationId xmlns:a16="http://schemas.microsoft.com/office/drawing/2014/main" id="{BEDD8C54-25DC-864E-72EB-CF1A248D321D}"/>
              </a:ext>
            </a:extLst>
          </p:cNvPr>
          <p:cNvPicPr>
            <a:picLocks noChangeAspect="1"/>
          </p:cNvPicPr>
          <p:nvPr/>
        </p:nvPicPr>
        <p:blipFill>
          <a:blip r:embed="rId5"/>
          <a:stretch>
            <a:fillRect/>
          </a:stretch>
        </p:blipFill>
        <p:spPr>
          <a:xfrm>
            <a:off x="9780791" y="4643860"/>
            <a:ext cx="2411209" cy="1593850"/>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68400539-801E-18E3-A84C-00DC72630F2B}"/>
              </a:ext>
            </a:extLst>
          </p:cNvPr>
          <p:cNvPicPr>
            <a:picLocks noChangeAspect="1"/>
          </p:cNvPicPr>
          <p:nvPr/>
        </p:nvPicPr>
        <p:blipFill>
          <a:blip r:embed="rId6"/>
          <a:stretch>
            <a:fillRect/>
          </a:stretch>
        </p:blipFill>
        <p:spPr>
          <a:xfrm>
            <a:off x="7346540" y="2663197"/>
            <a:ext cx="2388344" cy="157873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D20336D0-22C2-0C4C-EA30-FC12787A3652}"/>
              </a:ext>
            </a:extLst>
          </p:cNvPr>
          <p:cNvPicPr>
            <a:picLocks noChangeAspect="1"/>
          </p:cNvPicPr>
          <p:nvPr/>
        </p:nvPicPr>
        <p:blipFill>
          <a:blip r:embed="rId7"/>
          <a:stretch>
            <a:fillRect/>
          </a:stretch>
        </p:blipFill>
        <p:spPr>
          <a:xfrm>
            <a:off x="7323675" y="4643860"/>
            <a:ext cx="2411209" cy="1593850"/>
          </a:xfrm>
          <a:prstGeom prst="rect">
            <a:avLst/>
          </a:prstGeom>
        </p:spPr>
      </p:pic>
    </p:spTree>
    <p:extLst>
      <p:ext uri="{BB962C8B-B14F-4D97-AF65-F5344CB8AC3E}">
        <p14:creationId xmlns:p14="http://schemas.microsoft.com/office/powerpoint/2010/main" val="1222089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ED9A040B-9955-96E7-768E-3CF97A3593B9}"/>
              </a:ext>
            </a:extLst>
          </p:cNvPr>
          <p:cNvPicPr>
            <a:picLocks noChangeAspect="1"/>
          </p:cNvPicPr>
          <p:nvPr/>
        </p:nvPicPr>
        <p:blipFill>
          <a:blip r:embed="rId2"/>
          <a:stretch>
            <a:fillRect/>
          </a:stretch>
        </p:blipFill>
        <p:spPr>
          <a:xfrm>
            <a:off x="1258883" y="1850307"/>
            <a:ext cx="4154612" cy="2605435"/>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716DD338-4D52-3D1A-DE0E-7495A191E305}"/>
              </a:ext>
            </a:extLst>
          </p:cNvPr>
          <p:cNvPicPr>
            <a:picLocks noChangeAspect="1"/>
          </p:cNvPicPr>
          <p:nvPr/>
        </p:nvPicPr>
        <p:blipFill>
          <a:blip r:embed="rId3"/>
          <a:stretch>
            <a:fillRect/>
          </a:stretch>
        </p:blipFill>
        <p:spPr>
          <a:xfrm>
            <a:off x="6778506" y="1850306"/>
            <a:ext cx="4300946" cy="2697203"/>
          </a:xfrm>
          <a:prstGeom prst="rect">
            <a:avLst/>
          </a:prstGeom>
        </p:spPr>
      </p:pic>
      <p:pic>
        <p:nvPicPr>
          <p:cNvPr id="9" name="図 8" descr="グラフ&#10;&#10;自動的に生成された説明">
            <a:extLst>
              <a:ext uri="{FF2B5EF4-FFF2-40B4-BE49-F238E27FC236}">
                <a16:creationId xmlns:a16="http://schemas.microsoft.com/office/drawing/2014/main" id="{5D15B623-2CD2-72C4-5F84-388D7F8F6F7A}"/>
              </a:ext>
            </a:extLst>
          </p:cNvPr>
          <p:cNvPicPr>
            <a:picLocks noChangeAspect="1"/>
          </p:cNvPicPr>
          <p:nvPr/>
        </p:nvPicPr>
        <p:blipFill>
          <a:blip r:embed="rId4"/>
          <a:stretch>
            <a:fillRect/>
          </a:stretch>
        </p:blipFill>
        <p:spPr>
          <a:xfrm>
            <a:off x="1341330" y="3703290"/>
            <a:ext cx="4091236" cy="2605435"/>
          </a:xfrm>
          <a:prstGeom prst="rect">
            <a:avLst/>
          </a:prstGeom>
        </p:spPr>
      </p:pic>
      <p:pic>
        <p:nvPicPr>
          <p:cNvPr id="7" name="図 6" descr="グラフ, 折れ線グラフ&#10;&#10;自動的に生成された説明">
            <a:extLst>
              <a:ext uri="{FF2B5EF4-FFF2-40B4-BE49-F238E27FC236}">
                <a16:creationId xmlns:a16="http://schemas.microsoft.com/office/drawing/2014/main" id="{E2AC4FE5-9941-98DD-D9A6-8798F7C13E29}"/>
              </a:ext>
            </a:extLst>
          </p:cNvPr>
          <p:cNvPicPr>
            <a:picLocks noChangeAspect="1"/>
          </p:cNvPicPr>
          <p:nvPr/>
        </p:nvPicPr>
        <p:blipFill>
          <a:blip r:embed="rId5"/>
          <a:stretch>
            <a:fillRect/>
          </a:stretch>
        </p:blipFill>
        <p:spPr>
          <a:xfrm>
            <a:off x="6778505" y="3750916"/>
            <a:ext cx="4300947" cy="273898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EC</a:t>
            </a:r>
            <a:r>
              <a:rPr lang="ja-JP" altLang="en-US" sz="2800" dirty="0"/>
              <a:t>の</a:t>
            </a:r>
            <a:r>
              <a:rPr lang="en-US" altLang="ja-JP" sz="2800" dirty="0"/>
              <a:t>LRV</a:t>
            </a:r>
            <a:r>
              <a:rPr lang="ja-JP" altLang="en-US" sz="2800" dirty="0"/>
              <a:t>基準の上限に位置する解となっている。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16538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25" name="テキスト ボックス 24">
            <a:extLst>
              <a:ext uri="{FF2B5EF4-FFF2-40B4-BE49-F238E27FC236}">
                <a16:creationId xmlns:a16="http://schemas.microsoft.com/office/drawing/2014/main" id="{6E05EF06-9FFB-3C84-DFE5-7F3307FAF7AF}"/>
              </a:ext>
            </a:extLst>
          </p:cNvPr>
          <p:cNvSpPr txBox="1"/>
          <p:nvPr/>
        </p:nvSpPr>
        <p:spPr>
          <a:xfrm>
            <a:off x="1945899" y="2205982"/>
            <a:ext cx="3060150"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Optimized Ave.: 0.053 [ppm]</a:t>
            </a:r>
            <a:endParaRPr kumimoji="1" lang="ja-JP" altLang="en-US" sz="1600" b="1" dirty="0">
              <a:solidFill>
                <a:schemeClr val="accent2"/>
              </a:solidFill>
            </a:endParaRPr>
          </a:p>
        </p:txBody>
      </p:sp>
      <p:sp>
        <p:nvSpPr>
          <p:cNvPr id="26" name="テキスト ボックス 25">
            <a:extLst>
              <a:ext uri="{FF2B5EF4-FFF2-40B4-BE49-F238E27FC236}">
                <a16:creationId xmlns:a16="http://schemas.microsoft.com/office/drawing/2014/main" id="{4E149852-4434-831D-F805-D9241E5D4B4F}"/>
              </a:ext>
            </a:extLst>
          </p:cNvPr>
          <p:cNvSpPr txBox="1"/>
          <p:nvPr/>
        </p:nvSpPr>
        <p:spPr>
          <a:xfrm>
            <a:off x="7513123" y="2147926"/>
            <a:ext cx="3164047" cy="584775"/>
          </a:xfrm>
          <a:prstGeom prst="rect">
            <a:avLst/>
          </a:prstGeom>
          <a:noFill/>
        </p:spPr>
        <p:txBody>
          <a:bodyPr wrap="square" rtlCol="0">
            <a:spAutoFit/>
          </a:bodyPr>
          <a:lstStyle/>
          <a:p>
            <a:r>
              <a:rPr kumimoji="1" lang="en-US" altLang="ja-JP" sz="1600" b="1" dirty="0">
                <a:solidFill>
                  <a:schemeClr val="accent1"/>
                </a:solidFill>
              </a:rPr>
              <a:t>Actual Ave.: 23.5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18.7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7" name="テキスト ボックス 26">
            <a:extLst>
              <a:ext uri="{FF2B5EF4-FFF2-40B4-BE49-F238E27FC236}">
                <a16:creationId xmlns:a16="http://schemas.microsoft.com/office/drawing/2014/main" id="{524EC705-C2E1-E4F4-5214-73EF9C9AB47F}"/>
              </a:ext>
            </a:extLst>
          </p:cNvPr>
          <p:cNvSpPr txBox="1"/>
          <p:nvPr/>
        </p:nvSpPr>
        <p:spPr>
          <a:xfrm>
            <a:off x="2272921" y="4815318"/>
            <a:ext cx="2406105"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Optimized Ave.: 2.23</a:t>
            </a:r>
            <a:endParaRPr kumimoji="1" lang="ja-JP" altLang="en-US" sz="1600" b="1" dirty="0">
              <a:solidFill>
                <a:schemeClr val="accent2"/>
              </a:solidFill>
            </a:endParaRPr>
          </a:p>
        </p:txBody>
      </p:sp>
      <p:sp>
        <p:nvSpPr>
          <p:cNvPr id="28" name="テキスト ボックス 27">
            <a:extLst>
              <a:ext uri="{FF2B5EF4-FFF2-40B4-BE49-F238E27FC236}">
                <a16:creationId xmlns:a16="http://schemas.microsoft.com/office/drawing/2014/main" id="{10884C31-4C62-9382-AF8C-77C7CF0BB634}"/>
              </a:ext>
            </a:extLst>
          </p:cNvPr>
          <p:cNvSpPr txBox="1"/>
          <p:nvPr/>
        </p:nvSpPr>
        <p:spPr>
          <a:xfrm>
            <a:off x="7900349" y="4868266"/>
            <a:ext cx="221088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Optimized Ave.: 1.98</a:t>
            </a:r>
            <a:endParaRPr kumimoji="1" lang="ja-JP" altLang="en-US" sz="1600" b="1" dirty="0">
              <a:solidFill>
                <a:schemeClr val="accent2"/>
              </a:solidFill>
            </a:endParaRPr>
          </a:p>
        </p:txBody>
      </p:sp>
    </p:spTree>
    <p:extLst>
      <p:ext uri="{BB962C8B-B14F-4D97-AF65-F5344CB8AC3E}">
        <p14:creationId xmlns:p14="http://schemas.microsoft.com/office/powerpoint/2010/main" val="1342056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約</a:t>
            </a:r>
            <a:r>
              <a:rPr lang="en-US" altLang="ja-JP" sz="2800" dirty="0"/>
              <a:t>47$/day</a:t>
            </a:r>
            <a:r>
              <a:rPr lang="en-US" altLang="ja-JP" sz="2000" dirty="0"/>
              <a:t>(18K$/year, 2.5M\/year)</a:t>
            </a:r>
            <a:r>
              <a:rPr lang="ja-JP" altLang="en-US" sz="2800" dirty="0"/>
              <a:t>の削減効果と見積もれる。</a:t>
            </a:r>
            <a:endParaRPr lang="en-US" altLang="ja-JP" sz="2800" dirty="0"/>
          </a:p>
          <a:p>
            <a:pPr lvl="1">
              <a:defRPr/>
            </a:pPr>
            <a:r>
              <a:rPr lang="ja-JP" altLang="en-US" sz="2400" dirty="0"/>
              <a:t>ただし、この条件では、ほぼ改善の余地が無いと見積もれる。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7" cy="2966720"/>
        </p:xfrm>
        <a:graphic>
          <a:graphicData uri="http://schemas.openxmlformats.org/drawingml/2006/table">
            <a:tbl>
              <a:tblPr firstRow="1" bandRow="1">
                <a:tableStyleId>{5C22544A-7EE6-4342-B048-85BDC9FD1C3A}</a:tableStyleId>
              </a:tblPr>
              <a:tblGrid>
                <a:gridCol w="2307046">
                  <a:extLst>
                    <a:ext uri="{9D8B030D-6E8A-4147-A177-3AD203B41FA5}">
                      <a16:colId xmlns:a16="http://schemas.microsoft.com/office/drawing/2014/main" val="2679161598"/>
                    </a:ext>
                  </a:extLst>
                </a:gridCol>
                <a:gridCol w="1477242">
                  <a:extLst>
                    <a:ext uri="{9D8B030D-6E8A-4147-A177-3AD203B41FA5}">
                      <a16:colId xmlns:a16="http://schemas.microsoft.com/office/drawing/2014/main" val="404849043"/>
                    </a:ext>
                  </a:extLst>
                </a:gridCol>
                <a:gridCol w="1744894">
                  <a:extLst>
                    <a:ext uri="{9D8B030D-6E8A-4147-A177-3AD203B41FA5}">
                      <a16:colId xmlns:a16="http://schemas.microsoft.com/office/drawing/2014/main" val="3570210715"/>
                    </a:ext>
                  </a:extLst>
                </a:gridCol>
                <a:gridCol w="1644564">
                  <a:extLst>
                    <a:ext uri="{9D8B030D-6E8A-4147-A177-3AD203B41FA5}">
                      <a16:colId xmlns:a16="http://schemas.microsoft.com/office/drawing/2014/main" val="2263649889"/>
                    </a:ext>
                  </a:extLst>
                </a:gridCol>
                <a:gridCol w="1475937">
                  <a:extLst>
                    <a:ext uri="{9D8B030D-6E8A-4147-A177-3AD203B41FA5}">
                      <a16:colId xmlns:a16="http://schemas.microsoft.com/office/drawing/2014/main" val="1764668753"/>
                    </a:ext>
                  </a:extLst>
                </a:gridCol>
                <a:gridCol w="1475937">
                  <a:extLst>
                    <a:ext uri="{9D8B030D-6E8A-4147-A177-3AD203B41FA5}">
                      <a16:colId xmlns:a16="http://schemas.microsoft.com/office/drawing/2014/main" val="4218352417"/>
                    </a:ext>
                  </a:extLst>
                </a:gridCol>
                <a:gridCol w="1475937">
                  <a:extLst>
                    <a:ext uri="{9D8B030D-6E8A-4147-A177-3AD203B41FA5}">
                      <a16:colId xmlns:a16="http://schemas.microsoft.com/office/drawing/2014/main" val="2316937873"/>
                    </a:ext>
                  </a:extLst>
                </a:gridCol>
              </a:tblGrid>
              <a:tr h="370840">
                <a:tc>
                  <a:txBody>
                    <a:bodyPr/>
                    <a:lstStyle/>
                    <a:p>
                      <a:pPr algn="ctr"/>
                      <a:r>
                        <a:rPr kumimoji="1" lang="en-US" altLang="ja-JP" sz="1800" dirty="0"/>
                        <a:t>Variable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Actual</a:t>
                      </a:r>
                      <a:r>
                        <a:rPr kumimoji="1" lang="en-US" altLang="ja-JP" sz="1400" dirty="0"/>
                        <a:t> 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Optimized </a:t>
                      </a:r>
                      <a:r>
                        <a:rPr kumimoji="1" lang="en-US" altLang="ja-JP" sz="1400" dirty="0"/>
                        <a:t>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Diff </a:t>
                      </a:r>
                      <a:r>
                        <a:rPr kumimoji="1" lang="en-US" altLang="ja-JP" sz="1400" dirty="0"/>
                        <a:t>(</a:t>
                      </a:r>
                      <a:r>
                        <a:rPr kumimoji="1" lang="en-US" altLang="ja-JP" sz="1400" dirty="0" err="1"/>
                        <a:t>Opt</a:t>
                      </a:r>
                      <a:r>
                        <a:rPr kumimoji="1" lang="en-US" altLang="ja-JP" sz="1400" dirty="0"/>
                        <a:t> – Act)</a:t>
                      </a:r>
                      <a:endParaRPr kumimoji="1" lang="ja-JP" altLang="en-US" sz="14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Model Error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 Diff – Err.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Cost </a:t>
                      </a:r>
                      <a:r>
                        <a:rPr kumimoji="1" lang="en-US" altLang="ja-JP" sz="1600" dirty="0"/>
                        <a:t>[$/day]</a:t>
                      </a:r>
                      <a:endParaRPr kumimoji="1" lang="ja-JP" altLang="en-US"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1800" dirty="0"/>
                        <a:t>Acid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- 53.3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1800" dirty="0"/>
                        <a:t>Inhibitor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0.0560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+ 6.22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237154"/>
                  </a:ext>
                </a:extLst>
              </a:tr>
              <a:tr h="370840">
                <a:tc>
                  <a:txBody>
                    <a:bodyPr/>
                    <a:lstStyle/>
                    <a:p>
                      <a:pPr algn="l"/>
                      <a:r>
                        <a:rPr kumimoji="1" lang="en-US" altLang="ja-JP" sz="1800" dirty="0"/>
                        <a:t>EC [</a:t>
                      </a:r>
                      <a:r>
                        <a:rPr kumimoji="1" lang="en-US" altLang="ja-JP" sz="1800" dirty="0" err="1"/>
                        <a:t>uS</a:t>
                      </a:r>
                      <a:r>
                        <a:rPr kumimoji="1" lang="en-US" altLang="ja-JP" sz="1800" dirty="0"/>
                        <a:t>/cm]</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23.5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+ 0.13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1800" dirty="0"/>
                        <a:t>TOC [mg/L]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1800" dirty="0"/>
                        <a:t>LRV EC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1.88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1.98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+ 0.30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1800" dirty="0"/>
                        <a:t>LRV TOC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2.217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2.234</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917155844"/>
                  </a:ext>
                </a:extLst>
              </a:tr>
              <a:tr h="370840">
                <a:tc>
                  <a:txBody>
                    <a:bodyPr/>
                    <a:lstStyle/>
                    <a:p>
                      <a:pPr algn="l"/>
                      <a:r>
                        <a:rPr kumimoji="1" lang="en-US" altLang="ja-JP" sz="1800" dirty="0"/>
                        <a:t>Total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- 47.1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178752"/>
                  </a:ext>
                </a:extLst>
              </a:tr>
            </a:tbl>
          </a:graphicData>
        </a:graphic>
      </p:graphicFrame>
    </p:spTree>
    <p:extLst>
      <p:ext uri="{BB962C8B-B14F-4D97-AF65-F5344CB8AC3E}">
        <p14:creationId xmlns:p14="http://schemas.microsoft.com/office/powerpoint/2010/main" val="269291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Desktop Evaluation Flow Chart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47" name="テキスト ボックス 46">
            <a:extLst>
              <a:ext uri="{FF2B5EF4-FFF2-40B4-BE49-F238E27FC236}">
                <a16:creationId xmlns:a16="http://schemas.microsoft.com/office/drawing/2014/main" id="{694EC2C2-D145-07C3-AB1C-8763C48B48BA}"/>
              </a:ext>
            </a:extLst>
          </p:cNvPr>
          <p:cNvSpPr txBox="1"/>
          <p:nvPr/>
        </p:nvSpPr>
        <p:spPr>
          <a:xfrm>
            <a:off x="2818163" y="4876406"/>
            <a:ext cx="3968570" cy="369332"/>
          </a:xfrm>
          <a:prstGeom prst="rect">
            <a:avLst/>
          </a:prstGeom>
          <a:noFill/>
        </p:spPr>
        <p:txBody>
          <a:bodyPr wrap="square" rtlCol="0">
            <a:spAutoFit/>
          </a:bodyPr>
          <a:lstStyle/>
          <a:p>
            <a:r>
              <a:rPr kumimoji="1" lang="en-US" altLang="ja-JP" b="1" dirty="0"/>
              <a:t>Calculate the optimization effect</a:t>
            </a:r>
            <a:endParaRPr kumimoji="1" lang="ja-JP" altLang="en-US" b="1" dirty="0"/>
          </a:p>
        </p:txBody>
      </p:sp>
      <p:sp>
        <p:nvSpPr>
          <p:cNvPr id="52" name="矢印: 五方向 51">
            <a:extLst>
              <a:ext uri="{FF2B5EF4-FFF2-40B4-BE49-F238E27FC236}">
                <a16:creationId xmlns:a16="http://schemas.microsoft.com/office/drawing/2014/main" id="{75B948B8-2A60-7684-86B7-F157FAFE5D40}"/>
              </a:ext>
            </a:extLst>
          </p:cNvPr>
          <p:cNvSpPr/>
          <p:nvPr/>
        </p:nvSpPr>
        <p:spPr>
          <a:xfrm rot="5400000">
            <a:off x="1402900" y="1053480"/>
            <a:ext cx="912046" cy="1562365"/>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Plant Info. Check</a:t>
            </a:r>
            <a:endParaRPr kumimoji="1" lang="ja-JP" altLang="en-US" b="1" dirty="0">
              <a:solidFill>
                <a:schemeClr val="bg1"/>
              </a:solidFill>
            </a:endParaRPr>
          </a:p>
        </p:txBody>
      </p:sp>
      <p:sp>
        <p:nvSpPr>
          <p:cNvPr id="53" name="テキスト ボックス 52">
            <a:extLst>
              <a:ext uri="{FF2B5EF4-FFF2-40B4-BE49-F238E27FC236}">
                <a16:creationId xmlns:a16="http://schemas.microsoft.com/office/drawing/2014/main" id="{E8ECEF7C-5147-9EA8-558F-548C6E6E7368}"/>
              </a:ext>
            </a:extLst>
          </p:cNvPr>
          <p:cNvSpPr txBox="1"/>
          <p:nvPr/>
        </p:nvSpPr>
        <p:spPr>
          <a:xfrm>
            <a:off x="157053" y="1359070"/>
            <a:ext cx="813043" cy="369332"/>
          </a:xfrm>
          <a:prstGeom prst="rect">
            <a:avLst/>
          </a:prstGeom>
          <a:noFill/>
        </p:spPr>
        <p:txBody>
          <a:bodyPr wrap="none" rtlCol="0">
            <a:spAutoFit/>
          </a:bodyPr>
          <a:lstStyle/>
          <a:p>
            <a:r>
              <a:rPr kumimoji="1" lang="en-US" altLang="ja-JP" b="1" dirty="0"/>
              <a:t>Step1</a:t>
            </a:r>
            <a:endParaRPr kumimoji="1" lang="ja-JP" altLang="en-US" b="1" dirty="0"/>
          </a:p>
        </p:txBody>
      </p:sp>
      <p:sp>
        <p:nvSpPr>
          <p:cNvPr id="54" name="矢印: 五方向 53">
            <a:extLst>
              <a:ext uri="{FF2B5EF4-FFF2-40B4-BE49-F238E27FC236}">
                <a16:creationId xmlns:a16="http://schemas.microsoft.com/office/drawing/2014/main" id="{EAB4AB18-23F7-83A7-1CCB-E201B9601886}"/>
              </a:ext>
            </a:extLst>
          </p:cNvPr>
          <p:cNvSpPr/>
          <p:nvPr/>
        </p:nvSpPr>
        <p:spPr>
          <a:xfrm rot="5400000">
            <a:off x="1387789" y="2181852"/>
            <a:ext cx="942270" cy="1608952"/>
          </a:xfrm>
          <a:prstGeom prst="homePlate">
            <a:avLst>
              <a:gd name="adj" fmla="val 208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Model Construction</a:t>
            </a:r>
            <a:endParaRPr kumimoji="1" lang="ja-JP" altLang="en-US" b="1" dirty="0">
              <a:solidFill>
                <a:schemeClr val="bg1"/>
              </a:solidFill>
            </a:endParaRPr>
          </a:p>
        </p:txBody>
      </p:sp>
      <p:sp>
        <p:nvSpPr>
          <p:cNvPr id="55" name="テキスト ボックス 54">
            <a:extLst>
              <a:ext uri="{FF2B5EF4-FFF2-40B4-BE49-F238E27FC236}">
                <a16:creationId xmlns:a16="http://schemas.microsoft.com/office/drawing/2014/main" id="{69C3E1BB-6E12-090D-51FF-F119654A4906}"/>
              </a:ext>
            </a:extLst>
          </p:cNvPr>
          <p:cNvSpPr txBox="1"/>
          <p:nvPr/>
        </p:nvSpPr>
        <p:spPr>
          <a:xfrm>
            <a:off x="157053" y="2484383"/>
            <a:ext cx="813043" cy="369332"/>
          </a:xfrm>
          <a:prstGeom prst="rect">
            <a:avLst/>
          </a:prstGeom>
          <a:noFill/>
        </p:spPr>
        <p:txBody>
          <a:bodyPr wrap="none" rtlCol="0">
            <a:spAutoFit/>
          </a:bodyPr>
          <a:lstStyle/>
          <a:p>
            <a:r>
              <a:rPr kumimoji="1" lang="en-US" altLang="ja-JP" b="1" dirty="0"/>
              <a:t>Step2</a:t>
            </a:r>
            <a:endParaRPr kumimoji="1" lang="ja-JP" altLang="en-US" b="1" dirty="0"/>
          </a:p>
        </p:txBody>
      </p:sp>
      <p:sp>
        <p:nvSpPr>
          <p:cNvPr id="59" name="テキスト ボックス 58">
            <a:extLst>
              <a:ext uri="{FF2B5EF4-FFF2-40B4-BE49-F238E27FC236}">
                <a16:creationId xmlns:a16="http://schemas.microsoft.com/office/drawing/2014/main" id="{3F474B1D-7E79-1476-62DC-6A5C3E70D282}"/>
              </a:ext>
            </a:extLst>
          </p:cNvPr>
          <p:cNvSpPr txBox="1"/>
          <p:nvPr/>
        </p:nvSpPr>
        <p:spPr>
          <a:xfrm>
            <a:off x="157053" y="3665943"/>
            <a:ext cx="813043" cy="369332"/>
          </a:xfrm>
          <a:prstGeom prst="rect">
            <a:avLst/>
          </a:prstGeom>
          <a:noFill/>
        </p:spPr>
        <p:txBody>
          <a:bodyPr wrap="none" rtlCol="0">
            <a:spAutoFit/>
          </a:bodyPr>
          <a:lstStyle/>
          <a:p>
            <a:r>
              <a:rPr kumimoji="1" lang="en-US" altLang="ja-JP" b="1" dirty="0"/>
              <a:t>Step3</a:t>
            </a:r>
            <a:endParaRPr kumimoji="1" lang="ja-JP" altLang="en-US" b="1" dirty="0"/>
          </a:p>
        </p:txBody>
      </p:sp>
      <p:sp>
        <p:nvSpPr>
          <p:cNvPr id="60" name="矢印: 五方向 59">
            <a:extLst>
              <a:ext uri="{FF2B5EF4-FFF2-40B4-BE49-F238E27FC236}">
                <a16:creationId xmlns:a16="http://schemas.microsoft.com/office/drawing/2014/main" id="{031FEBF1-6447-7C8D-1828-3F4126B11F7C}"/>
              </a:ext>
            </a:extLst>
          </p:cNvPr>
          <p:cNvSpPr/>
          <p:nvPr/>
        </p:nvSpPr>
        <p:spPr>
          <a:xfrm rot="5400000">
            <a:off x="1411082" y="3358983"/>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Optimization</a:t>
            </a:r>
            <a:endParaRPr kumimoji="1" lang="ja-JP" altLang="en-US" b="1" dirty="0">
              <a:solidFill>
                <a:schemeClr val="bg1"/>
              </a:solidFill>
            </a:endParaRPr>
          </a:p>
        </p:txBody>
      </p:sp>
      <p:sp>
        <p:nvSpPr>
          <p:cNvPr id="61" name="矢印: 五方向 60">
            <a:extLst>
              <a:ext uri="{FF2B5EF4-FFF2-40B4-BE49-F238E27FC236}">
                <a16:creationId xmlns:a16="http://schemas.microsoft.com/office/drawing/2014/main" id="{972CAB52-40E5-5392-3485-DE64F690AC07}"/>
              </a:ext>
            </a:extLst>
          </p:cNvPr>
          <p:cNvSpPr/>
          <p:nvPr/>
        </p:nvSpPr>
        <p:spPr>
          <a:xfrm rot="5400000">
            <a:off x="1411082" y="4557509"/>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Effect Calculation</a:t>
            </a:r>
            <a:endParaRPr kumimoji="1" lang="ja-JP" altLang="en-US" b="1" dirty="0">
              <a:solidFill>
                <a:schemeClr val="bg1"/>
              </a:solidFill>
            </a:endParaRPr>
          </a:p>
        </p:txBody>
      </p:sp>
      <p:sp>
        <p:nvSpPr>
          <p:cNvPr id="62" name="テキスト ボックス 61">
            <a:extLst>
              <a:ext uri="{FF2B5EF4-FFF2-40B4-BE49-F238E27FC236}">
                <a16:creationId xmlns:a16="http://schemas.microsoft.com/office/drawing/2014/main" id="{51962187-FEFB-6CBE-2061-10EC3600BA7F}"/>
              </a:ext>
            </a:extLst>
          </p:cNvPr>
          <p:cNvSpPr txBox="1"/>
          <p:nvPr/>
        </p:nvSpPr>
        <p:spPr>
          <a:xfrm>
            <a:off x="2799113" y="1314464"/>
            <a:ext cx="3792035" cy="369332"/>
          </a:xfrm>
          <a:prstGeom prst="rect">
            <a:avLst/>
          </a:prstGeom>
          <a:noFill/>
        </p:spPr>
        <p:txBody>
          <a:bodyPr wrap="square" rtlCol="0">
            <a:spAutoFit/>
          </a:bodyPr>
          <a:lstStyle/>
          <a:p>
            <a:r>
              <a:rPr kumimoji="1" lang="en-US" altLang="ja-JP" b="1" dirty="0"/>
              <a:t>Check the plant flow &amp; data</a:t>
            </a:r>
            <a:endParaRPr kumimoji="1" lang="ja-JP" altLang="en-US" b="1" dirty="0"/>
          </a:p>
        </p:txBody>
      </p:sp>
      <p:sp>
        <p:nvSpPr>
          <p:cNvPr id="97" name="テキスト ボックス 96">
            <a:extLst>
              <a:ext uri="{FF2B5EF4-FFF2-40B4-BE49-F238E27FC236}">
                <a16:creationId xmlns:a16="http://schemas.microsoft.com/office/drawing/2014/main" id="{2041218E-226F-0C6A-7CD6-43A57B7864F7}"/>
              </a:ext>
            </a:extLst>
          </p:cNvPr>
          <p:cNvSpPr txBox="1"/>
          <p:nvPr/>
        </p:nvSpPr>
        <p:spPr>
          <a:xfrm>
            <a:off x="157053" y="4847831"/>
            <a:ext cx="813043" cy="369332"/>
          </a:xfrm>
          <a:prstGeom prst="rect">
            <a:avLst/>
          </a:prstGeom>
          <a:noFill/>
        </p:spPr>
        <p:txBody>
          <a:bodyPr wrap="none" rtlCol="0">
            <a:spAutoFit/>
          </a:bodyPr>
          <a:lstStyle/>
          <a:p>
            <a:r>
              <a:rPr kumimoji="1" lang="en-US" altLang="ja-JP" b="1" dirty="0"/>
              <a:t>Step4</a:t>
            </a:r>
            <a:endParaRPr kumimoji="1" lang="ja-JP" altLang="en-US" b="1" dirty="0"/>
          </a:p>
        </p:txBody>
      </p:sp>
      <p:sp>
        <p:nvSpPr>
          <p:cNvPr id="98" name="テキスト ボックス 97">
            <a:extLst>
              <a:ext uri="{FF2B5EF4-FFF2-40B4-BE49-F238E27FC236}">
                <a16:creationId xmlns:a16="http://schemas.microsoft.com/office/drawing/2014/main" id="{99B39065-3D26-3561-1279-78ED424B4534}"/>
              </a:ext>
            </a:extLst>
          </p:cNvPr>
          <p:cNvSpPr txBox="1"/>
          <p:nvPr/>
        </p:nvSpPr>
        <p:spPr>
          <a:xfrm>
            <a:off x="2789588" y="2451640"/>
            <a:ext cx="4849026" cy="369332"/>
          </a:xfrm>
          <a:prstGeom prst="rect">
            <a:avLst/>
          </a:prstGeom>
          <a:noFill/>
        </p:spPr>
        <p:txBody>
          <a:bodyPr wrap="square" rtlCol="0">
            <a:spAutoFit/>
          </a:bodyPr>
          <a:lstStyle/>
          <a:p>
            <a:r>
              <a:rPr kumimoji="1" lang="en-US" altLang="ja-JP" b="1" dirty="0"/>
              <a:t>Construct and validate the plant model</a:t>
            </a:r>
            <a:endParaRPr kumimoji="1" lang="ja-JP" altLang="en-US" b="1" dirty="0"/>
          </a:p>
        </p:txBody>
      </p:sp>
      <p:sp>
        <p:nvSpPr>
          <p:cNvPr id="99" name="テキスト ボックス 98">
            <a:extLst>
              <a:ext uri="{FF2B5EF4-FFF2-40B4-BE49-F238E27FC236}">
                <a16:creationId xmlns:a16="http://schemas.microsoft.com/office/drawing/2014/main" id="{88CEAF81-1565-BEE0-6FFB-D11B5C3C33D4}"/>
              </a:ext>
            </a:extLst>
          </p:cNvPr>
          <p:cNvSpPr txBox="1"/>
          <p:nvPr/>
        </p:nvSpPr>
        <p:spPr>
          <a:xfrm>
            <a:off x="2818163" y="3671235"/>
            <a:ext cx="3968570" cy="369332"/>
          </a:xfrm>
          <a:prstGeom prst="rect">
            <a:avLst/>
          </a:prstGeom>
          <a:noFill/>
        </p:spPr>
        <p:txBody>
          <a:bodyPr wrap="square" rtlCol="0">
            <a:spAutoFit/>
          </a:bodyPr>
          <a:lstStyle/>
          <a:p>
            <a:r>
              <a:rPr kumimoji="1" lang="en-US" altLang="ja-JP" b="1" dirty="0"/>
              <a:t>Execute optimization simulation</a:t>
            </a:r>
            <a:endParaRPr kumimoji="1" lang="ja-JP" altLang="en-US" b="1" dirty="0"/>
          </a:p>
        </p:txBody>
      </p:sp>
      <p:sp>
        <p:nvSpPr>
          <p:cNvPr id="100" name="テキスト ボックス 99">
            <a:extLst>
              <a:ext uri="{FF2B5EF4-FFF2-40B4-BE49-F238E27FC236}">
                <a16:creationId xmlns:a16="http://schemas.microsoft.com/office/drawing/2014/main" id="{CCEAA152-EF98-1D2B-09CF-651B07FD1CB3}"/>
              </a:ext>
            </a:extLst>
          </p:cNvPr>
          <p:cNvSpPr txBox="1"/>
          <p:nvPr/>
        </p:nvSpPr>
        <p:spPr>
          <a:xfrm>
            <a:off x="2798312" y="1672466"/>
            <a:ext cx="939368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Check the plant flow chart, control &amp; manipulated variable, evaluation index, and data trends. </a:t>
            </a:r>
          </a:p>
          <a:p>
            <a:pPr marL="285750" indent="-285750">
              <a:buFont typeface="Wingdings" panose="05000000000000000000" pitchFamily="2" charset="2"/>
              <a:buChar char="Ø"/>
            </a:pPr>
            <a:r>
              <a:rPr kumimoji="1" lang="en-US" altLang="ja-JP" sz="1600" dirty="0"/>
              <a:t>Decide optimization story and modeling way.</a:t>
            </a:r>
          </a:p>
        </p:txBody>
      </p:sp>
      <p:sp>
        <p:nvSpPr>
          <p:cNvPr id="101" name="テキスト ボックス 100">
            <a:extLst>
              <a:ext uri="{FF2B5EF4-FFF2-40B4-BE49-F238E27FC236}">
                <a16:creationId xmlns:a16="http://schemas.microsoft.com/office/drawing/2014/main" id="{2F1AA246-6B2E-036B-A83F-7C141D50374C}"/>
              </a:ext>
            </a:extLst>
          </p:cNvPr>
          <p:cNvSpPr txBox="1"/>
          <p:nvPr/>
        </p:nvSpPr>
        <p:spPr>
          <a:xfrm>
            <a:off x="2799113" y="2810347"/>
            <a:ext cx="8809710"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Construct the plant model including water quality prediction models.</a:t>
            </a:r>
          </a:p>
          <a:p>
            <a:pPr marL="285750" indent="-285750">
              <a:buFont typeface="Wingdings" panose="05000000000000000000" pitchFamily="2" charset="2"/>
              <a:buChar char="Ø"/>
            </a:pPr>
            <a:r>
              <a:rPr kumimoji="1" lang="en-US" altLang="ja-JP" dirty="0"/>
              <a:t>Especially </a:t>
            </a:r>
            <a:r>
              <a:rPr kumimoji="1" lang="en-US" altLang="ja-JP" u="sng" dirty="0"/>
              <a:t>prediction models are validated individually</a:t>
            </a:r>
            <a:r>
              <a:rPr kumimoji="1" lang="en-US" altLang="ja-JP" dirty="0"/>
              <a:t>.</a:t>
            </a:r>
          </a:p>
        </p:txBody>
      </p:sp>
      <p:sp>
        <p:nvSpPr>
          <p:cNvPr id="102" name="テキスト ボックス 101">
            <a:extLst>
              <a:ext uri="{FF2B5EF4-FFF2-40B4-BE49-F238E27FC236}">
                <a16:creationId xmlns:a16="http://schemas.microsoft.com/office/drawing/2014/main" id="{DF658107-6F5C-2BD9-EB1C-4C799E2B8A35}"/>
              </a:ext>
            </a:extLst>
          </p:cNvPr>
          <p:cNvSpPr txBox="1"/>
          <p:nvPr/>
        </p:nvSpPr>
        <p:spPr>
          <a:xfrm>
            <a:off x="2818163" y="3988263"/>
            <a:ext cx="8513866"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Implement the optimization problem and optimizer.</a:t>
            </a:r>
          </a:p>
          <a:p>
            <a:pPr marL="285750" indent="-285750">
              <a:buFont typeface="Wingdings" panose="05000000000000000000" pitchFamily="2" charset="2"/>
              <a:buChar char="Ø"/>
            </a:pPr>
            <a:r>
              <a:rPr kumimoji="1" lang="en-US" altLang="ja-JP" dirty="0"/>
              <a:t>Execute simulation and validate/check the behavior.</a:t>
            </a:r>
          </a:p>
        </p:txBody>
      </p:sp>
      <p:sp>
        <p:nvSpPr>
          <p:cNvPr id="103" name="テキスト ボックス 102">
            <a:extLst>
              <a:ext uri="{FF2B5EF4-FFF2-40B4-BE49-F238E27FC236}">
                <a16:creationId xmlns:a16="http://schemas.microsoft.com/office/drawing/2014/main" id="{6EFE477C-A00E-E40C-08D3-48AB447B43D1}"/>
              </a:ext>
            </a:extLst>
          </p:cNvPr>
          <p:cNvSpPr txBox="1"/>
          <p:nvPr/>
        </p:nvSpPr>
        <p:spPr>
          <a:xfrm>
            <a:off x="2818162" y="5260029"/>
            <a:ext cx="769743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Compare optimization results with operation actual data in the past.</a:t>
            </a:r>
          </a:p>
        </p:txBody>
      </p:sp>
      <p:sp>
        <p:nvSpPr>
          <p:cNvPr id="106" name="吹き出し: 角を丸めた四角形 105">
            <a:extLst>
              <a:ext uri="{FF2B5EF4-FFF2-40B4-BE49-F238E27FC236}">
                <a16:creationId xmlns:a16="http://schemas.microsoft.com/office/drawing/2014/main" id="{E0B8AB31-2BD8-7160-C08C-F4BBD2944553}"/>
              </a:ext>
            </a:extLst>
          </p:cNvPr>
          <p:cNvSpPr/>
          <p:nvPr/>
        </p:nvSpPr>
        <p:spPr>
          <a:xfrm>
            <a:off x="9245308" y="2515193"/>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2</a:t>
            </a:r>
            <a:endParaRPr kumimoji="1" lang="ja-JP" altLang="en-US" sz="1600" dirty="0">
              <a:solidFill>
                <a:schemeClr val="tx1"/>
              </a:solidFill>
            </a:endParaRPr>
          </a:p>
        </p:txBody>
      </p:sp>
      <p:sp>
        <p:nvSpPr>
          <p:cNvPr id="2" name="吹き出し: 角を丸めた四角形 1">
            <a:extLst>
              <a:ext uri="{FF2B5EF4-FFF2-40B4-BE49-F238E27FC236}">
                <a16:creationId xmlns:a16="http://schemas.microsoft.com/office/drawing/2014/main" id="{9FC55795-9443-8C80-A1FF-EE13D2A9D713}"/>
              </a:ext>
            </a:extLst>
          </p:cNvPr>
          <p:cNvSpPr/>
          <p:nvPr/>
        </p:nvSpPr>
        <p:spPr>
          <a:xfrm>
            <a:off x="9245308" y="3650817"/>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3</a:t>
            </a:r>
            <a:endParaRPr kumimoji="1" lang="ja-JP" altLang="en-US" sz="1600" dirty="0">
              <a:solidFill>
                <a:schemeClr val="tx1"/>
              </a:solidFill>
            </a:endParaRPr>
          </a:p>
        </p:txBody>
      </p:sp>
    </p:spTree>
    <p:extLst>
      <p:ext uri="{BB962C8B-B14F-4D97-AF65-F5344CB8AC3E}">
        <p14:creationId xmlns:p14="http://schemas.microsoft.com/office/powerpoint/2010/main" val="333871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316857"/>
          </a:xfrm>
        </p:spPr>
        <p:txBody>
          <a:bodyPr/>
          <a:lstStyle/>
          <a:p>
            <a:pPr marL="546100" indent="-457200">
              <a:buFont typeface="+mj-lt"/>
              <a:buAutoNum type="alphaUcParenR"/>
            </a:pPr>
            <a:r>
              <a:rPr kumimoji="1" lang="en-US" altLang="ja-JP" b="0" dirty="0"/>
              <a:t>Multiple Regression Model</a:t>
            </a:r>
            <a:endParaRPr lang="en-US" altLang="ja-JP" sz="2000" dirty="0"/>
          </a:p>
          <a:p>
            <a:pPr marL="1003300" lvl="2" indent="0">
              <a:buNone/>
            </a:pPr>
            <a:r>
              <a:rPr lang="en-US" altLang="ja-JP" sz="2000" dirty="0"/>
              <a:t>A-1</a:t>
            </a:r>
            <a:r>
              <a:rPr lang="ja-JP" altLang="en-US" sz="2000" dirty="0"/>
              <a:t>：</a:t>
            </a:r>
            <a:r>
              <a:rPr lang="en-US" altLang="ja-JP" sz="2000" dirty="0"/>
              <a:t>Prediction results from systematically pre-processed data</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②</a:t>
            </a:r>
            <a:r>
              <a:rPr lang="en-US" altLang="ja-JP" sz="2000" dirty="0"/>
              <a:t> / Target</a:t>
            </a:r>
            <a:r>
              <a:rPr lang="ja-JP" altLang="en-US" sz="2000" dirty="0"/>
              <a:t>③</a:t>
            </a:r>
            <a:r>
              <a:rPr lang="en-US" altLang="ja-JP" sz="2000" dirty="0"/>
              <a:t> / Target</a:t>
            </a:r>
            <a:r>
              <a:rPr lang="ja-JP" altLang="en-US" sz="2000" dirty="0"/>
              <a:t>④</a:t>
            </a:r>
            <a:endParaRPr lang="en-US" altLang="ja-JP" sz="2000" dirty="0"/>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A-2</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003300" lvl="2" indent="0">
              <a:buNone/>
            </a:pPr>
            <a:r>
              <a:rPr lang="en-US" altLang="ja-JP" sz="2000" dirty="0"/>
              <a:t>B-1</a:t>
            </a:r>
            <a:r>
              <a:rPr lang="ja-JP" altLang="en-US" sz="2000" dirty="0"/>
              <a:t>：</a:t>
            </a:r>
            <a:r>
              <a:rPr lang="en-US" altLang="ja-JP" sz="2000" dirty="0"/>
              <a:t>Prediction results from systematically pre-processed data with Random Forest</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②</a:t>
            </a:r>
            <a:r>
              <a:rPr lang="en-US" altLang="ja-JP" sz="2000" dirty="0"/>
              <a:t> / Target</a:t>
            </a:r>
            <a:r>
              <a:rPr lang="ja-JP" altLang="en-US" sz="2000" dirty="0"/>
              <a:t>③</a:t>
            </a:r>
            <a:r>
              <a:rPr lang="en-US" altLang="ja-JP" sz="2000" dirty="0"/>
              <a:t> / Target</a:t>
            </a:r>
            <a:r>
              <a:rPr lang="ja-JP" altLang="en-US" sz="2000" dirty="0"/>
              <a:t>④</a:t>
            </a:r>
            <a:endParaRPr lang="en-US" altLang="ja-JP" sz="2000" dirty="0"/>
          </a:p>
          <a:p>
            <a:pPr marL="1003300" lvl="2" indent="0">
              <a:buNone/>
            </a:pPr>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a:t>
            </a:r>
            <a:r>
              <a:rPr lang="en-US" altLang="ja-JP" sz="2000" dirty="0"/>
              <a:t> and Random Forest</a:t>
            </a:r>
            <a:r>
              <a:rPr lang="ja-JP" altLang="en-US" sz="2000" dirty="0"/>
              <a:t>（</a:t>
            </a:r>
            <a:r>
              <a:rPr lang="en-US" altLang="ja-JP" sz="2000" dirty="0"/>
              <a:t>B-1</a:t>
            </a:r>
            <a:r>
              <a:rPr lang="ja-JP" altLang="en-US" sz="2000" dirty="0"/>
              <a:t>）</a:t>
            </a:r>
            <a:endParaRPr lang="en-US" altLang="ja-JP" sz="2000" dirty="0"/>
          </a:p>
          <a:p>
            <a:pPr marL="1003300" lvl="2" indent="0">
              <a:buNone/>
            </a:pPr>
            <a:r>
              <a:rPr kumimoji="1" lang="en-US" altLang="ja-JP" sz="2000" dirty="0"/>
              <a:t>B-3</a:t>
            </a:r>
            <a:r>
              <a:rPr kumimoji="1" lang="ja-JP" altLang="en-US" sz="2000" dirty="0"/>
              <a:t>：</a:t>
            </a:r>
            <a:r>
              <a:rPr lang="en-US" altLang="ja-JP" sz="2000" dirty="0"/>
              <a:t>C</a:t>
            </a:r>
            <a:r>
              <a:rPr kumimoji="1" lang="en-US" altLang="ja-JP" sz="2000" dirty="0"/>
              <a:t>onsideration of B-2 </a:t>
            </a:r>
            <a:r>
              <a:rPr kumimoji="1" lang="ja-JP" altLang="en-US" sz="2000" dirty="0"/>
              <a:t>（</a:t>
            </a:r>
            <a:r>
              <a:rPr kumimoji="1" lang="en-US" altLang="ja-JP" sz="2000" dirty="0"/>
              <a:t>Characteristics of Random Forest</a:t>
            </a:r>
            <a:r>
              <a:rPr kumimoji="1" lang="ja-JP" altLang="en-US" sz="2000" dirty="0"/>
              <a:t>）</a:t>
            </a:r>
            <a:endParaRPr lang="en-US" altLang="ja-JP" sz="2000" dirty="0"/>
          </a:p>
          <a:p>
            <a:pPr marL="1003300" lvl="2" indent="0">
              <a:buNone/>
            </a:pPr>
            <a:endParaRPr lang="en-US" altLang="ja-JP" sz="2000" dirty="0"/>
          </a:p>
          <a:p>
            <a:pPr marL="546100" indent="-457200">
              <a:lnSpc>
                <a:spcPct val="100000"/>
              </a:lnSpc>
              <a:spcBef>
                <a:spcPts val="1200"/>
              </a:spcBef>
              <a:buClrTx/>
              <a:buFont typeface="+mj-ea"/>
              <a:buAutoNum type="alphaUcParenR"/>
              <a:defRPr/>
            </a:pPr>
            <a:r>
              <a:rPr kumimoji="1" lang="en-US" altLang="ja-JP" b="0" i="0" u="none" strike="noStrike" kern="1200" cap="none" spc="0" normalizeH="0" baseline="0" noProof="0" dirty="0">
                <a:ln>
                  <a:noFill/>
                </a:ln>
                <a:solidFill>
                  <a:prstClr val="black"/>
                </a:solidFill>
                <a:effectLst/>
                <a:uLnTx/>
                <a:uFillTx/>
                <a:latin typeface="Arial"/>
                <a:ea typeface="Meiryo UI"/>
                <a:cs typeface="+mn-cs"/>
              </a:rPr>
              <a:t>Extra </a:t>
            </a:r>
            <a:r>
              <a:rPr lang="en-US" altLang="ja-JP" dirty="0">
                <a:solidFill>
                  <a:prstClr val="black"/>
                </a:solidFill>
                <a:latin typeface="Arial"/>
                <a:ea typeface="Meiryo UI"/>
              </a:rPr>
              <a:t>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rial</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variation of A-1 and B-1</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lang="en-US" altLang="ja-JP" dirty="0"/>
              <a:t>systematically pre-processing with minor manual tuning</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endParaRPr lang="en-US" altLang="ja-JP" dirty="0">
              <a:solidFill>
                <a:prstClr val="black"/>
              </a:solidFill>
              <a:latin typeface="Arial"/>
              <a:ea typeface="Meiryo UI"/>
            </a:endParaRPr>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A-1-α</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1003300" lvl="2" indent="0">
              <a:buNone/>
              <a:defRPr/>
            </a:pPr>
            <a:r>
              <a:rPr lang="en-US" altLang="ja-JP" sz="2000" dirty="0">
                <a:solidFill>
                  <a:prstClr val="black"/>
                </a:solidFill>
                <a:latin typeface="Arial"/>
                <a:ea typeface="Meiryo UI"/>
              </a:rPr>
              <a:t>B</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-1-α</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Tree>
    <p:extLst>
      <p:ext uri="{BB962C8B-B14F-4D97-AF65-F5344CB8AC3E}">
        <p14:creationId xmlns:p14="http://schemas.microsoft.com/office/powerpoint/2010/main" val="416536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316857"/>
          </a:xfrm>
        </p:spPr>
        <p:txBody>
          <a:bodyPr/>
          <a:lstStyle/>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Tree>
    <p:extLst>
      <p:ext uri="{BB962C8B-B14F-4D97-AF65-F5344CB8AC3E}">
        <p14:creationId xmlns:p14="http://schemas.microsoft.com/office/powerpoint/2010/main" val="314139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Sequential Prediction</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316857"/>
          </a:xfrm>
        </p:spPr>
        <p:txBody>
          <a:bodyPr/>
          <a:lstStyle/>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Tree>
    <p:extLst>
      <p:ext uri="{BB962C8B-B14F-4D97-AF65-F5344CB8AC3E}">
        <p14:creationId xmlns:p14="http://schemas.microsoft.com/office/powerpoint/2010/main" val="1775065207"/>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9565</TotalTime>
  <Words>4680</Words>
  <Application>Microsoft Office PowerPoint</Application>
  <PresentationFormat>ワイド画面</PresentationFormat>
  <Paragraphs>823</Paragraphs>
  <Slides>49</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49</vt:i4>
      </vt:variant>
    </vt:vector>
  </HeadingPairs>
  <TitlesOfParts>
    <vt:vector size="57" baseType="lpstr">
      <vt:lpstr>Meiryo UI</vt:lpstr>
      <vt:lpstr>ヒラギノ角ゴ Pro W3</vt:lpstr>
      <vt:lpstr>游ゴシック</vt:lpstr>
      <vt:lpstr>Arial</vt:lpstr>
      <vt:lpstr>Cambria Math</vt:lpstr>
      <vt:lpstr>Times New Roman</vt:lpstr>
      <vt:lpstr>Wingdings</vt:lpstr>
      <vt:lpstr>Yokogawa_Template_Standard</vt:lpstr>
      <vt:lpstr>NAWI RO Analysis Progress Report</vt:lpstr>
      <vt:lpstr>Agenda</vt:lpstr>
      <vt:lpstr>Objective of RO Optimization</vt:lpstr>
      <vt:lpstr>PowerPoint プレゼンテーション</vt:lpstr>
      <vt:lpstr>Plant Scheduling Optimization</vt:lpstr>
      <vt:lpstr>Desktop Evaluation Flow Chart</vt:lpstr>
      <vt:lpstr>Agenda</vt:lpstr>
      <vt:lpstr>Data Preprocessing</vt:lpstr>
      <vt:lpstr>Sequential Prediction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Summary</vt:lpstr>
      <vt:lpstr>Functional Configuration of RO Optimization Simulator</vt:lpstr>
      <vt:lpstr>Module Configuration</vt:lpstr>
      <vt:lpstr>Flow Chart for RO Optimization</vt:lpstr>
      <vt:lpstr>Optimization Problem</vt:lpstr>
      <vt:lpstr>Optimization Algorithm</vt:lpstr>
      <vt:lpstr>Constraint Handling Techniques</vt:lpstr>
      <vt:lpstr>Constraint Handling Techniques</vt:lpstr>
      <vt:lpstr>Permeate Water Quality</vt:lpstr>
      <vt:lpstr>Search Solution Transition (during Generations)</vt:lpstr>
      <vt:lpstr>Chemical and Exogeneous Variables</vt:lpstr>
      <vt:lpstr>Water Quality Variable</vt:lpstr>
      <vt:lpstr>Optimization Effect Calculation</vt:lpstr>
      <vt:lpstr>Overview of Scaling Estimation</vt:lpstr>
      <vt:lpstr>Calculation Methods : Concentration Polarization</vt:lpstr>
      <vt:lpstr>Calculation Methods : Concentration Polarization</vt:lpstr>
      <vt:lpstr>Calculation Methods : Saturation Index</vt:lpstr>
      <vt:lpstr>Calculation Methods : Saturation Index</vt:lpstr>
      <vt:lpstr>Calculation Methods : Saturation Index</vt:lpstr>
      <vt:lpstr>Question</vt:lpstr>
      <vt:lpstr>PowerPoint プレゼンテーション</vt:lpstr>
      <vt:lpstr>[LVMWD] RO System Configuration and Measurement Points</vt:lpstr>
      <vt:lpstr>PowerPoint プレゼンテーション</vt:lpstr>
      <vt:lpstr>PowerPoint プレゼンテーション</vt:lpstr>
      <vt:lpstr>PowerPoint プレゼンテーション</vt:lpstr>
      <vt:lpstr>PowerPoint プレゼンテーション</vt:lpstr>
      <vt:lpstr>透過水質</vt:lpstr>
      <vt:lpstr>探索結果（最良解の推移）</vt:lpstr>
      <vt:lpstr>操作計画：コスト変数と固定変数</vt:lpstr>
      <vt:lpstr>操作計画：透過水質</vt:lpstr>
      <vt:lpstr>コスト換算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Wataru Kumagai</cp:lastModifiedBy>
  <cp:revision>1453</cp:revision>
  <dcterms:created xsi:type="dcterms:W3CDTF">2022-01-26T00:23:42Z</dcterms:created>
  <dcterms:modified xsi:type="dcterms:W3CDTF">2023-08-25T10:50:35Z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